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9"/>
  </p:notesMasterIdLst>
  <p:sldIdLst>
    <p:sldId id="256" r:id="rId5"/>
    <p:sldId id="275" r:id="rId6"/>
    <p:sldId id="281" r:id="rId7"/>
    <p:sldId id="257" r:id="rId8"/>
    <p:sldId id="259" r:id="rId9"/>
    <p:sldId id="277" r:id="rId10"/>
    <p:sldId id="282" r:id="rId11"/>
    <p:sldId id="264" r:id="rId12"/>
    <p:sldId id="263" r:id="rId13"/>
    <p:sldId id="265" r:id="rId14"/>
    <p:sldId id="279" r:id="rId15"/>
    <p:sldId id="266" r:id="rId16"/>
    <p:sldId id="267" r:id="rId17"/>
    <p:sldId id="268" r:id="rId18"/>
    <p:sldId id="269" r:id="rId19"/>
    <p:sldId id="270" r:id="rId20"/>
    <p:sldId id="273" r:id="rId21"/>
    <p:sldId id="284" r:id="rId22"/>
    <p:sldId id="271" r:id="rId23"/>
    <p:sldId id="258" r:id="rId24"/>
    <p:sldId id="286" r:id="rId25"/>
    <p:sldId id="285" r:id="rId26"/>
    <p:sldId id="260" r:id="rId27"/>
    <p:sldId id="27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96"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vita, Guy (NIH/CC/RMD) [C]" initials="DG([" lastIdx="6" clrIdx="0">
    <p:extLst>
      <p:ext uri="{19B8F6BF-5375-455C-9EA6-DF929625EA0E}">
        <p15:presenceInfo xmlns:p15="http://schemas.microsoft.com/office/powerpoint/2012/main" userId="Divita, Guy (NIH/CC/RMD) [C]" providerId="None"/>
      </p:ext>
    </p:extLst>
  </p:cmAuthor>
  <p:cmAuthor id="2" name="Porcino, Julia (NIH/CC/RMD) [E]" initials="P[" lastIdx="7" clrIdx="1">
    <p:extLst>
      <p:ext uri="{19B8F6BF-5375-455C-9EA6-DF929625EA0E}">
        <p15:presenceInfo xmlns:p15="http://schemas.microsoft.com/office/powerpoint/2012/main" userId="S::porcinojn@nih.gov::0340a2ef-110e-49af-8496-fdd6fed3b32a" providerId="AD"/>
      </p:ext>
    </p:extLst>
  </p:cmAuthor>
  <p:cmAuthor id="3" name="Coale, Kathleen (NIH/CC/RMD) [C]" initials="C[" lastIdx="3" clrIdx="2">
    <p:extLst>
      <p:ext uri="{19B8F6BF-5375-455C-9EA6-DF929625EA0E}">
        <p15:presenceInfo xmlns:p15="http://schemas.microsoft.com/office/powerpoint/2012/main" userId="S::coaleka@nih.gov::339215c3-82d6-4d0e-be30-a492ae2d9c7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AB81"/>
    <a:srgbClr val="70AD47"/>
    <a:srgbClr val="EFCDC1"/>
    <a:srgbClr val="B1997E"/>
    <a:srgbClr val="BB6129"/>
    <a:srgbClr val="EFE2C7"/>
    <a:srgbClr val="F6EBD8"/>
    <a:srgbClr val="F1DBAA"/>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49AB68-7F54-41B7-A6ED-5C3470F246F9}" v="52" dt="2021-09-27T22:19:34.498"/>
    <p1510:client id="{9AAE183D-35F1-4B9A-9584-CC390D9CDB20}" v="4" dt="2021-08-26T14:55:03.2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horzBarState="maximized">
    <p:restoredLeft sz="15620"/>
    <p:restoredTop sz="96081" autoAdjust="0"/>
  </p:normalViewPr>
  <p:slideViewPr>
    <p:cSldViewPr snapToGrid="0" showGuides="1">
      <p:cViewPr varScale="1">
        <p:scale>
          <a:sx n="159" d="100"/>
          <a:sy n="159" d="100"/>
        </p:scale>
        <p:origin x="252" y="132"/>
      </p:cViewPr>
      <p:guideLst>
        <p:guide orient="horz" pos="2496"/>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3" d="100"/>
          <a:sy n="83" d="100"/>
        </p:scale>
        <p:origin x="3840"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D83516-0362-4D9F-B555-91310E537D4F}" type="datetimeFigureOut">
              <a:rPr lang="en-US" smtClean="0"/>
              <a:t>9/26/2021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F64890-3442-480B-BB26-BF0A6B0D5AD5}" type="slidenum">
              <a:rPr lang="en-US" smtClean="0"/>
              <a:t>‹#›</a:t>
            </a:fld>
            <a:endParaRPr lang="en-US"/>
          </a:p>
        </p:txBody>
      </p:sp>
    </p:spTree>
    <p:extLst>
      <p:ext uri="{BB962C8B-B14F-4D97-AF65-F5344CB8AC3E}">
        <p14:creationId xmlns:p14="http://schemas.microsoft.com/office/powerpoint/2010/main" val="4113548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Greetings:   This presentation is on Extracting Body Function From Clinical Text  </a:t>
            </a:r>
          </a:p>
          <a:p>
            <a:endParaRPr lang="en-US" dirty="0"/>
          </a:p>
          <a:p>
            <a:endParaRPr lang="en-US" dirty="0"/>
          </a:p>
          <a:p>
            <a:r>
              <a:rPr lang="en-US" dirty="0"/>
              <a:t>I am Guy Divita </a:t>
            </a:r>
          </a:p>
          <a:p>
            <a:r>
              <a:rPr lang="en-US" dirty="0"/>
              <a:t>I would like to Acknowledge my co-authors Jessica Lo, </a:t>
            </a:r>
            <a:r>
              <a:rPr lang="en-US" b="0" i="0" dirty="0">
                <a:solidFill>
                  <a:schemeClr val="tx1"/>
                </a:solidFill>
                <a:effectLst/>
                <a:latin typeface="Calibri" panose="020F0502020204030204" pitchFamily="34" charset="0"/>
                <a:cs typeface="Calibri" panose="020F0502020204030204" pitchFamily="34" charset="0"/>
              </a:rPr>
              <a:t> </a:t>
            </a:r>
          </a:p>
          <a:p>
            <a:r>
              <a:rPr lang="en-US" b="0" i="0" dirty="0">
                <a:solidFill>
                  <a:schemeClr val="tx1"/>
                </a:solidFill>
                <a:effectLst/>
                <a:latin typeface="Calibri" panose="020F0502020204030204" pitchFamily="34" charset="0"/>
                <a:cs typeface="Calibri" panose="020F0502020204030204" pitchFamily="34" charset="0"/>
              </a:rPr>
              <a:t>Chunxiao Zhou</a:t>
            </a:r>
            <a:r>
              <a:rPr lang="en-US" b="0" i="1" dirty="0">
                <a:solidFill>
                  <a:schemeClr val="tx1"/>
                </a:solidFill>
                <a:effectLst/>
                <a:latin typeface="Calibri" panose="020F0502020204030204" pitchFamily="34" charset="0"/>
                <a:cs typeface="Calibri" panose="020F0502020204030204" pitchFamily="34" charset="0"/>
              </a:rPr>
              <a:t>,</a:t>
            </a:r>
            <a:r>
              <a:rPr lang="en-US" b="0" i="0" dirty="0">
                <a:solidFill>
                  <a:schemeClr val="tx1"/>
                </a:solidFill>
                <a:effectLst/>
                <a:latin typeface="Calibri" panose="020F0502020204030204" pitchFamily="34" charset="0"/>
                <a:cs typeface="Calibri" panose="020F0502020204030204" pitchFamily="34" charset="0"/>
              </a:rPr>
              <a:t> </a:t>
            </a:r>
          </a:p>
          <a:p>
            <a:r>
              <a:rPr lang="en-US" b="0" i="0" dirty="0">
                <a:solidFill>
                  <a:schemeClr val="tx1"/>
                </a:solidFill>
                <a:effectLst/>
                <a:latin typeface="Calibri" panose="020F0502020204030204" pitchFamily="34" charset="0"/>
                <a:cs typeface="Calibri" panose="020F0502020204030204" pitchFamily="34" charset="0"/>
              </a:rPr>
              <a:t>Kathleen Coale</a:t>
            </a:r>
            <a:r>
              <a:rPr lang="en-US" b="0" i="1" baseline="30000" dirty="0">
                <a:solidFill>
                  <a:schemeClr val="tx1"/>
                </a:solidFill>
                <a:effectLst/>
                <a:latin typeface="Calibri" panose="020F0502020204030204" pitchFamily="34" charset="0"/>
                <a:cs typeface="Calibri" panose="020F0502020204030204" pitchFamily="34" charset="0"/>
              </a:rPr>
              <a:t> </a:t>
            </a:r>
            <a:r>
              <a:rPr lang="en-US" b="0" i="0" dirty="0">
                <a:solidFill>
                  <a:schemeClr val="tx1"/>
                </a:solidFill>
                <a:effectLst/>
                <a:latin typeface="Calibri" panose="020F0502020204030204" pitchFamily="34" charset="0"/>
                <a:cs typeface="Calibri" panose="020F0502020204030204" pitchFamily="34" charset="0"/>
              </a:rPr>
              <a:t>and Beth Rasch</a:t>
            </a:r>
            <a:endParaRPr lang="en-US" dirty="0"/>
          </a:p>
        </p:txBody>
      </p:sp>
      <p:sp>
        <p:nvSpPr>
          <p:cNvPr id="4" name="Slide Number Placeholder 3"/>
          <p:cNvSpPr>
            <a:spLocks noGrp="1"/>
          </p:cNvSpPr>
          <p:nvPr>
            <p:ph type="sldNum" sz="quarter" idx="5"/>
          </p:nvPr>
        </p:nvSpPr>
        <p:spPr/>
        <p:txBody>
          <a:bodyPr/>
          <a:lstStyle/>
          <a:p>
            <a:fld id="{1AF64890-3442-480B-BB26-BF0A6B0D5AD5}" type="slidenum">
              <a:rPr lang="en-US" smtClean="0"/>
              <a:t>1</a:t>
            </a:fld>
            <a:endParaRPr lang="en-US"/>
          </a:p>
        </p:txBody>
      </p:sp>
    </p:spTree>
    <p:extLst>
      <p:ext uri="{BB962C8B-B14F-4D97-AF65-F5344CB8AC3E}">
        <p14:creationId xmlns:p14="http://schemas.microsoft.com/office/powerpoint/2010/main" val="2855188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Bear with me for a bit of pseudo code that describes the general pattern for looking for</a:t>
            </a:r>
          </a:p>
          <a:p>
            <a:endParaRPr lang="en-US" dirty="0"/>
          </a:p>
          <a:p>
            <a:r>
              <a:rPr lang="en-US" dirty="0"/>
              <a:t>1* The rule is simple – for each term in a sentence,  look at the category, If the </a:t>
            </a:r>
            <a:r>
              <a:rPr lang="en-US" dirty="0" err="1"/>
              <a:t>catgory</a:t>
            </a:r>
            <a:r>
              <a:rPr lang="en-US" dirty="0"/>
              <a:t> includes </a:t>
            </a:r>
            <a:r>
              <a:rPr lang="en-US" dirty="0" err="1"/>
              <a:t>Strength,ROM,Reflex</a:t>
            </a:r>
            <a:endParaRPr lang="en-US" dirty="0"/>
          </a:p>
          <a:p>
            <a:r>
              <a:rPr lang="en-US" dirty="0"/>
              <a:t>      AND, the term has not been negated, or was historical, subjective or conditional</a:t>
            </a:r>
          </a:p>
          <a:p>
            <a:r>
              <a:rPr lang="en-US" dirty="0"/>
              <a:t>  2*         then make a body function type annotation.</a:t>
            </a:r>
          </a:p>
          <a:p>
            <a:endParaRPr lang="en-US" dirty="0"/>
          </a:p>
          <a:p>
            <a:r>
              <a:rPr lang="en-US" dirty="0"/>
              <a:t> 3*    I ‘ll obsess about one detail – if this piece of evidence </a:t>
            </a:r>
          </a:p>
          <a:p>
            <a:r>
              <a:rPr lang="en-US" dirty="0"/>
              <a:t>        is attributed to the patient saying it – a symptom,  </a:t>
            </a:r>
          </a:p>
          <a:p>
            <a:r>
              <a:rPr lang="en-US" dirty="0"/>
              <a:t>  For this task - we are filtering that out, </a:t>
            </a:r>
          </a:p>
          <a:p>
            <a:r>
              <a:rPr lang="en-US" dirty="0"/>
              <a:t>     on the grounds that this task is looking for objective, quantifiable mentions observed by a provider.  Not all tasks have that criteria, but it does point to the need to distinguish who is saying what. </a:t>
            </a:r>
          </a:p>
          <a:p>
            <a:endParaRPr lang="en-US" dirty="0"/>
          </a:p>
          <a:p>
            <a:r>
              <a:rPr lang="en-US" dirty="0"/>
              <a:t>4*   Quantification is a bit more complicated</a:t>
            </a:r>
          </a:p>
          <a:p>
            <a:r>
              <a:rPr lang="en-US" dirty="0"/>
              <a:t>      for each term in a sentence,  …</a:t>
            </a:r>
          </a:p>
          <a:p>
            <a:r>
              <a:rPr lang="en-US" dirty="0"/>
              <a:t>          if the term looks like a quantifier, AND there are no </a:t>
            </a:r>
            <a:r>
              <a:rPr lang="en-US" dirty="0" err="1"/>
              <a:t>counfounding</a:t>
            </a:r>
            <a:r>
              <a:rPr lang="en-US" dirty="0"/>
              <a:t> things in that scope, (no pain, no balance, no coordination, no dates, then </a:t>
            </a:r>
          </a:p>
          <a:p>
            <a:r>
              <a:rPr lang="en-US" dirty="0"/>
              <a:t>5* create a qualifier</a:t>
            </a:r>
          </a:p>
          <a:p>
            <a:endParaRPr lang="en-US" dirty="0"/>
          </a:p>
        </p:txBody>
      </p:sp>
      <p:sp>
        <p:nvSpPr>
          <p:cNvPr id="4" name="Slide Number Placeholder 3"/>
          <p:cNvSpPr>
            <a:spLocks noGrp="1"/>
          </p:cNvSpPr>
          <p:nvPr>
            <p:ph type="sldNum" sz="quarter" idx="5"/>
          </p:nvPr>
        </p:nvSpPr>
        <p:spPr/>
        <p:txBody>
          <a:bodyPr/>
          <a:lstStyle/>
          <a:p>
            <a:fld id="{1AF64890-3442-480B-BB26-BF0A6B0D5AD5}" type="slidenum">
              <a:rPr lang="en-US" smtClean="0"/>
              <a:t>10</a:t>
            </a:fld>
            <a:endParaRPr lang="en-US"/>
          </a:p>
        </p:txBody>
      </p:sp>
    </p:spTree>
    <p:extLst>
      <p:ext uri="{BB962C8B-B14F-4D97-AF65-F5344CB8AC3E}">
        <p14:creationId xmlns:p14="http://schemas.microsoft.com/office/powerpoint/2010/main" val="988759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Once all the evidences are in,</a:t>
            </a:r>
          </a:p>
          <a:p>
            <a:r>
              <a:rPr lang="en-US" dirty="0"/>
              <a:t>      For each sentence,  </a:t>
            </a:r>
          </a:p>
          <a:p>
            <a:r>
              <a:rPr lang="en-US" dirty="0"/>
              <a:t>            if there is at least </a:t>
            </a:r>
          </a:p>
          <a:p>
            <a:r>
              <a:rPr lang="en-US" dirty="0"/>
              <a:t>              one body function type,</a:t>
            </a:r>
          </a:p>
          <a:p>
            <a:r>
              <a:rPr lang="en-US" dirty="0"/>
              <a:t>               a location,</a:t>
            </a:r>
          </a:p>
          <a:p>
            <a:r>
              <a:rPr lang="en-US" dirty="0"/>
              <a:t>               and at least one qualifier,</a:t>
            </a:r>
          </a:p>
          <a:p>
            <a:r>
              <a:rPr lang="en-US" dirty="0"/>
              <a:t>           make a body function mention </a:t>
            </a:r>
          </a:p>
          <a:p>
            <a:r>
              <a:rPr lang="en-US" dirty="0"/>
              <a:t>       from the maximal span </a:t>
            </a:r>
          </a:p>
          <a:p>
            <a:r>
              <a:rPr lang="en-US" dirty="0"/>
              <a:t>          from the first to last term </a:t>
            </a:r>
          </a:p>
          <a:p>
            <a:r>
              <a:rPr lang="en-US" dirty="0"/>
              <a:t>              of those things.</a:t>
            </a:r>
          </a:p>
          <a:p>
            <a:endParaRPr lang="en-US" dirty="0"/>
          </a:p>
          <a:p>
            <a:r>
              <a:rPr lang="en-US" dirty="0"/>
              <a:t>            Unless this would be in a forbidden section type – Such as a plan, or a Subjective section. </a:t>
            </a:r>
          </a:p>
        </p:txBody>
      </p:sp>
      <p:sp>
        <p:nvSpPr>
          <p:cNvPr id="4" name="Slide Number Placeholder 3"/>
          <p:cNvSpPr>
            <a:spLocks noGrp="1"/>
          </p:cNvSpPr>
          <p:nvPr>
            <p:ph type="sldNum" sz="quarter" idx="5"/>
          </p:nvPr>
        </p:nvSpPr>
        <p:spPr/>
        <p:txBody>
          <a:bodyPr/>
          <a:lstStyle/>
          <a:p>
            <a:fld id="{1AF64890-3442-480B-BB26-BF0A6B0D5AD5}" type="slidenum">
              <a:rPr lang="en-US" smtClean="0"/>
              <a:t>11</a:t>
            </a:fld>
            <a:endParaRPr lang="en-US"/>
          </a:p>
        </p:txBody>
      </p:sp>
    </p:spTree>
    <p:extLst>
      <p:ext uri="{BB962C8B-B14F-4D97-AF65-F5344CB8AC3E}">
        <p14:creationId xmlns:p14="http://schemas.microsoft.com/office/powerpoint/2010/main" val="4586697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mention about how we shoe-horned </a:t>
            </a:r>
          </a:p>
          <a:p>
            <a:r>
              <a:rPr lang="en-US" dirty="0"/>
              <a:t>       our annotations into the other tool – </a:t>
            </a:r>
          </a:p>
          <a:p>
            <a:r>
              <a:rPr lang="en-US" dirty="0"/>
              <a:t>        the one using the Stanford Core NLP tool.  </a:t>
            </a:r>
          </a:p>
          <a:p>
            <a:endParaRPr lang="en-US" dirty="0"/>
          </a:p>
          <a:p>
            <a:r>
              <a:rPr lang="en-US" dirty="0"/>
              <a:t>  We created Begin, inside, Outside (or BIO) annotations for each token of the annotations</a:t>
            </a:r>
          </a:p>
          <a:p>
            <a:r>
              <a:rPr lang="en-US" dirty="0"/>
              <a:t>      – strength, rom, reflex,  location, quantifier.  </a:t>
            </a:r>
          </a:p>
          <a:p>
            <a:endParaRPr lang="en-US" dirty="0"/>
          </a:p>
          <a:p>
            <a:r>
              <a:rPr lang="en-US" dirty="0"/>
              <a:t>It is these annotations that got fed into the tool for training and testing.</a:t>
            </a:r>
          </a:p>
        </p:txBody>
      </p:sp>
      <p:sp>
        <p:nvSpPr>
          <p:cNvPr id="4" name="Slide Number Placeholder 3"/>
          <p:cNvSpPr>
            <a:spLocks noGrp="1"/>
          </p:cNvSpPr>
          <p:nvPr>
            <p:ph type="sldNum" sz="quarter" idx="5"/>
          </p:nvPr>
        </p:nvSpPr>
        <p:spPr/>
        <p:txBody>
          <a:bodyPr/>
          <a:lstStyle/>
          <a:p>
            <a:fld id="{1AF64890-3442-480B-BB26-BF0A6B0D5AD5}" type="slidenum">
              <a:rPr lang="en-US" smtClean="0"/>
              <a:t>12</a:t>
            </a:fld>
            <a:endParaRPr lang="en-US"/>
          </a:p>
        </p:txBody>
      </p:sp>
    </p:spTree>
    <p:extLst>
      <p:ext uri="{BB962C8B-B14F-4D97-AF65-F5344CB8AC3E}">
        <p14:creationId xmlns:p14="http://schemas.microsoft.com/office/powerpoint/2010/main" val="2505797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you a minute to digest this table.   </a:t>
            </a:r>
          </a:p>
          <a:p>
            <a:r>
              <a:rPr lang="en-US" dirty="0"/>
              <a:t>1* Overall, the rule based system did better at recall, </a:t>
            </a:r>
          </a:p>
          <a:p>
            <a:r>
              <a:rPr lang="en-US" dirty="0"/>
              <a:t>2* the CRF did better with precision, </a:t>
            </a:r>
          </a:p>
          <a:p>
            <a:r>
              <a:rPr lang="en-US" dirty="0"/>
              <a:t>3* and the overall f-metrics. </a:t>
            </a:r>
          </a:p>
          <a:p>
            <a:r>
              <a:rPr lang="en-US" dirty="0"/>
              <a:t>4* One reason for the rule-based system doing better at recall:  The nearly complete coverage from the UMLS derived dictionaries.</a:t>
            </a:r>
          </a:p>
        </p:txBody>
      </p:sp>
      <p:sp>
        <p:nvSpPr>
          <p:cNvPr id="4" name="Slide Number Placeholder 3"/>
          <p:cNvSpPr>
            <a:spLocks noGrp="1"/>
          </p:cNvSpPr>
          <p:nvPr>
            <p:ph type="sldNum" sz="quarter" idx="5"/>
          </p:nvPr>
        </p:nvSpPr>
        <p:spPr/>
        <p:txBody>
          <a:bodyPr/>
          <a:lstStyle/>
          <a:p>
            <a:fld id="{1AF64890-3442-480B-BB26-BF0A6B0D5AD5}" type="slidenum">
              <a:rPr lang="en-US" smtClean="0"/>
              <a:t>13</a:t>
            </a:fld>
            <a:endParaRPr lang="en-US"/>
          </a:p>
        </p:txBody>
      </p:sp>
    </p:spTree>
    <p:extLst>
      <p:ext uri="{BB962C8B-B14F-4D97-AF65-F5344CB8AC3E}">
        <p14:creationId xmlns:p14="http://schemas.microsoft.com/office/powerpoint/2010/main" val="25440388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had opportunities to peek into the </a:t>
            </a:r>
            <a:r>
              <a:rPr lang="en-US" dirty="0" err="1"/>
              <a:t>rulebased</a:t>
            </a:r>
            <a:r>
              <a:rPr lang="en-US" dirty="0"/>
              <a:t> version </a:t>
            </a:r>
          </a:p>
          <a:p>
            <a:r>
              <a:rPr lang="en-US" dirty="0"/>
              <a:t>     to examine where it was going off the rails.  </a:t>
            </a:r>
          </a:p>
          <a:p>
            <a:endParaRPr lang="en-US" dirty="0"/>
          </a:p>
          <a:p>
            <a:r>
              <a:rPr lang="en-US" dirty="0"/>
              <a:t>Weakness kept coming up. </a:t>
            </a:r>
          </a:p>
          <a:p>
            <a:r>
              <a:rPr lang="en-US" dirty="0"/>
              <a:t>      7 false negatives, 93 false positives (and a bunch of </a:t>
            </a:r>
            <a:r>
              <a:rPr lang="en-US" dirty="0" err="1"/>
              <a:t>tp’s</a:t>
            </a:r>
            <a:r>
              <a:rPr lang="en-US" dirty="0"/>
              <a:t>)   </a:t>
            </a:r>
          </a:p>
          <a:p>
            <a:endParaRPr lang="en-US" dirty="0"/>
          </a:p>
          <a:p>
            <a:r>
              <a:rPr lang="en-US" dirty="0"/>
              <a:t>1* The false negative cases happened because they were filtered out due to a really close confounding term within scope – If we only had a better scoping mechanism to scope in and out things …</a:t>
            </a:r>
          </a:p>
          <a:p>
            <a:endParaRPr lang="en-US" dirty="0"/>
          </a:p>
          <a:p>
            <a:r>
              <a:rPr lang="en-US" dirty="0"/>
              <a:t>2* Of the 93 false positive cases of weakness, most of these </a:t>
            </a:r>
          </a:p>
          <a:p>
            <a:r>
              <a:rPr lang="en-US" dirty="0"/>
              <a:t>      3* were where the statement was attributed to the patient (subjective), </a:t>
            </a:r>
          </a:p>
          <a:p>
            <a:r>
              <a:rPr lang="en-US" dirty="0"/>
              <a:t>       and with cases where the statement came from subjective sections that were not correctly labeled as subjective. </a:t>
            </a:r>
          </a:p>
          <a:p>
            <a:endParaRPr lang="en-US" dirty="0"/>
          </a:p>
          <a:p>
            <a:r>
              <a:rPr lang="en-US" dirty="0"/>
              <a:t>4* And there were a bunch of poor scoping  failures– it happened with a bunch of cases, not just weakness, where there were a bunch of test values, where it was not clear </a:t>
            </a:r>
          </a:p>
          <a:p>
            <a:r>
              <a:rPr lang="en-US" dirty="0"/>
              <a:t>    what the numbers referred forward or back to.  </a:t>
            </a:r>
          </a:p>
          <a:p>
            <a:r>
              <a:rPr lang="en-US" dirty="0"/>
              <a:t>     These happened in poorly documented lists, nested slot values, tables, </a:t>
            </a:r>
          </a:p>
          <a:p>
            <a:endParaRPr lang="en-US" dirty="0"/>
          </a:p>
          <a:p>
            <a:r>
              <a:rPr lang="en-US" dirty="0"/>
              <a:t>5* I’ll also mention that some of the false positives (weakness cases) did turn out to be true positives </a:t>
            </a:r>
          </a:p>
          <a:p>
            <a:r>
              <a:rPr lang="en-US" dirty="0"/>
              <a:t>6*</a:t>
            </a:r>
          </a:p>
        </p:txBody>
      </p:sp>
      <p:sp>
        <p:nvSpPr>
          <p:cNvPr id="4" name="Slide Number Placeholder 3"/>
          <p:cNvSpPr>
            <a:spLocks noGrp="1"/>
          </p:cNvSpPr>
          <p:nvPr>
            <p:ph type="sldNum" sz="quarter" idx="5"/>
          </p:nvPr>
        </p:nvSpPr>
        <p:spPr/>
        <p:txBody>
          <a:bodyPr/>
          <a:lstStyle/>
          <a:p>
            <a:fld id="{1AF64890-3442-480B-BB26-BF0A6B0D5AD5}" type="slidenum">
              <a:rPr lang="en-US" smtClean="0"/>
              <a:t>14</a:t>
            </a:fld>
            <a:endParaRPr lang="en-US"/>
          </a:p>
        </p:txBody>
      </p:sp>
    </p:spTree>
    <p:extLst>
      <p:ext uri="{BB962C8B-B14F-4D97-AF65-F5344CB8AC3E}">
        <p14:creationId xmlns:p14="http://schemas.microsoft.com/office/powerpoint/2010/main" val="40939237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quantifier was missed, the mention was missed.  Quantifier scoping was/is key to getting this all correct.</a:t>
            </a:r>
          </a:p>
          <a:p>
            <a:endParaRPr lang="en-US" dirty="0"/>
          </a:p>
          <a:p>
            <a:r>
              <a:rPr lang="en-US" dirty="0"/>
              <a:t>1* This situation kept coming up:  </a:t>
            </a:r>
          </a:p>
          <a:p>
            <a:r>
              <a:rPr lang="en-US" dirty="0"/>
              <a:t>  2-9* there were some intervening text  between evidences, </a:t>
            </a:r>
          </a:p>
          <a:p>
            <a:r>
              <a:rPr lang="en-US" dirty="0"/>
              <a:t>   but some </a:t>
            </a:r>
          </a:p>
          <a:p>
            <a:r>
              <a:rPr lang="en-US" dirty="0"/>
              <a:t>         over-arching Section Name </a:t>
            </a:r>
          </a:p>
          <a:p>
            <a:r>
              <a:rPr lang="en-US" dirty="0"/>
              <a:t>     providing the context </a:t>
            </a:r>
          </a:p>
          <a:p>
            <a:r>
              <a:rPr lang="en-US" dirty="0"/>
              <a:t>          for these dis-contiguous pieces.  </a:t>
            </a:r>
          </a:p>
          <a:p>
            <a:r>
              <a:rPr lang="en-US" dirty="0"/>
              <a:t>We do not have a useful way to annotate dis-contiguous tokens of an annotation.  10* Our next best thing was to identify the over-arching thing </a:t>
            </a:r>
          </a:p>
          <a:p>
            <a:r>
              <a:rPr lang="en-US" dirty="0"/>
              <a:t> as some kind of context that could be seen as a hidden evidence to make a full mention.  11* We changed the guidelines and, going forward, are annotating this way.</a:t>
            </a:r>
          </a:p>
          <a:p>
            <a:endParaRPr lang="en-US" dirty="0"/>
          </a:p>
          <a:p>
            <a:r>
              <a:rPr lang="en-US" dirty="0"/>
              <a:t>12* While the CRF results were better than the rule-based methods, we hit limits to how many labels we could train on.  </a:t>
            </a:r>
          </a:p>
          <a:p>
            <a:endParaRPr lang="en-US" dirty="0"/>
          </a:p>
          <a:p>
            <a:r>
              <a:rPr lang="en-US" dirty="0"/>
              <a:t>13* We have tackled a task – divining mentions in an </a:t>
            </a:r>
            <a:r>
              <a:rPr lang="en-US" dirty="0" err="1"/>
              <a:t>idosyncratic</a:t>
            </a:r>
            <a:r>
              <a:rPr lang="en-US" dirty="0"/>
              <a:t> medical sublanguage, often with cryptic abbreviations only decipherable by wizards of the craft. </a:t>
            </a:r>
          </a:p>
          <a:p>
            <a:endParaRPr lang="en-US" dirty="0"/>
          </a:p>
          <a:p>
            <a:r>
              <a:rPr lang="en-US" dirty="0"/>
              <a:t> As such,  techniques built from pre-trained language models, we surmise, will have trouble because of the lack of similarity in language usage, and the obtuse formatting that gets stripped out when using the current generation of segmentation tools. </a:t>
            </a:r>
          </a:p>
          <a:p>
            <a:endParaRPr lang="en-US" dirty="0"/>
          </a:p>
          <a:p>
            <a:r>
              <a:rPr lang="en-US" dirty="0"/>
              <a:t>14* We chose dictionary lookups </a:t>
            </a:r>
          </a:p>
          <a:p>
            <a:r>
              <a:rPr lang="en-US" dirty="0"/>
              <a:t>   leveraging a-priori knowledge</a:t>
            </a:r>
          </a:p>
          <a:p>
            <a:r>
              <a:rPr lang="en-US" dirty="0"/>
              <a:t>       inferred from UMLS sources </a:t>
            </a:r>
          </a:p>
          <a:p>
            <a:r>
              <a:rPr lang="en-US" dirty="0"/>
              <a:t>           and a few rules </a:t>
            </a:r>
          </a:p>
          <a:p>
            <a:r>
              <a:rPr lang="en-US" dirty="0"/>
              <a:t>              as one method </a:t>
            </a:r>
          </a:p>
          <a:p>
            <a:r>
              <a:rPr lang="en-US" dirty="0"/>
              <a:t>and </a:t>
            </a:r>
          </a:p>
          <a:p>
            <a:r>
              <a:rPr lang="en-US" dirty="0"/>
              <a:t>  learning from the sequence based CRF model as the other.</a:t>
            </a:r>
          </a:p>
          <a:p>
            <a:endParaRPr lang="en-US" dirty="0"/>
          </a:p>
          <a:p>
            <a:endParaRPr lang="en-US" dirty="0"/>
          </a:p>
        </p:txBody>
      </p:sp>
      <p:sp>
        <p:nvSpPr>
          <p:cNvPr id="4" name="Slide Number Placeholder 3"/>
          <p:cNvSpPr>
            <a:spLocks noGrp="1"/>
          </p:cNvSpPr>
          <p:nvPr>
            <p:ph type="sldNum" sz="quarter" idx="5"/>
          </p:nvPr>
        </p:nvSpPr>
        <p:spPr/>
        <p:txBody>
          <a:bodyPr/>
          <a:lstStyle/>
          <a:p>
            <a:fld id="{1AF64890-3442-480B-BB26-BF0A6B0D5AD5}" type="slidenum">
              <a:rPr lang="en-US" smtClean="0"/>
              <a:t>15</a:t>
            </a:fld>
            <a:endParaRPr lang="en-US"/>
          </a:p>
        </p:txBody>
      </p:sp>
    </p:spTree>
    <p:extLst>
      <p:ext uri="{BB962C8B-B14F-4D97-AF65-F5344CB8AC3E}">
        <p14:creationId xmlns:p14="http://schemas.microsoft.com/office/powerpoint/2010/main" val="34052409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just getting to modeling the quantification polarity.</a:t>
            </a:r>
          </a:p>
          <a:p>
            <a:r>
              <a:rPr lang="en-US" dirty="0"/>
              <a:t>We are in the process of looping back to update the </a:t>
            </a:r>
          </a:p>
          <a:p>
            <a:r>
              <a:rPr lang="en-US" dirty="0"/>
              <a:t>  NIH records with the updated schema (to cover context)</a:t>
            </a:r>
          </a:p>
          <a:p>
            <a:r>
              <a:rPr lang="en-US" dirty="0"/>
              <a:t>      and fix the </a:t>
            </a:r>
            <a:r>
              <a:rPr lang="en-US" dirty="0" err="1"/>
              <a:t>fp’s</a:t>
            </a:r>
            <a:r>
              <a:rPr lang="en-US" dirty="0"/>
              <a:t> that were </a:t>
            </a:r>
            <a:r>
              <a:rPr lang="en-US" dirty="0" err="1"/>
              <a:t>tps</a:t>
            </a:r>
            <a:endParaRPr lang="en-US" dirty="0"/>
          </a:p>
          <a:p>
            <a:endParaRPr lang="en-US" dirty="0"/>
          </a:p>
          <a:p>
            <a:r>
              <a:rPr lang="en-US" dirty="0"/>
              <a:t>The software is being adapted to work with the </a:t>
            </a:r>
          </a:p>
          <a:p>
            <a:r>
              <a:rPr lang="en-US" dirty="0"/>
              <a:t>    SSA claimant data that’s being annotated. </a:t>
            </a:r>
          </a:p>
          <a:p>
            <a:endParaRPr lang="en-US" dirty="0"/>
          </a:p>
          <a:p>
            <a:r>
              <a:rPr lang="en-US" dirty="0"/>
              <a:t>The SSA data </a:t>
            </a:r>
            <a:r>
              <a:rPr lang="en-US" dirty="0" err="1"/>
              <a:t>ismuch</a:t>
            </a:r>
            <a:r>
              <a:rPr lang="en-US" dirty="0"/>
              <a:t> more heterogenous and challenging</a:t>
            </a:r>
          </a:p>
          <a:p>
            <a:r>
              <a:rPr lang="en-US" dirty="0"/>
              <a:t>   in terms of formats and </a:t>
            </a:r>
            <a:r>
              <a:rPr lang="en-US" dirty="0" err="1"/>
              <a:t>ocr</a:t>
            </a:r>
            <a:r>
              <a:rPr lang="en-US" dirty="0"/>
              <a:t> noise wise,</a:t>
            </a:r>
          </a:p>
          <a:p>
            <a:r>
              <a:rPr lang="en-US" dirty="0"/>
              <a:t> (but not terminology wise, so far)</a:t>
            </a:r>
          </a:p>
          <a:p>
            <a:endParaRPr lang="en-US" dirty="0"/>
          </a:p>
          <a:p>
            <a:r>
              <a:rPr lang="en-US" dirty="0"/>
              <a:t>We  …. could expand these techniques to include additional work related additional kinds of body function observations without too much effort</a:t>
            </a:r>
          </a:p>
          <a:p>
            <a:endParaRPr lang="en-US" dirty="0"/>
          </a:p>
          <a:p>
            <a:r>
              <a:rPr lang="en-US" dirty="0"/>
              <a:t>Once we divine how to improve the</a:t>
            </a:r>
          </a:p>
          <a:p>
            <a:r>
              <a:rPr lang="en-US" dirty="0"/>
              <a:t>  scoping (document decomposition ) components, </a:t>
            </a:r>
          </a:p>
          <a:p>
            <a:r>
              <a:rPr lang="en-US" dirty="0"/>
              <a:t>we intend to release all of the code.</a:t>
            </a:r>
          </a:p>
        </p:txBody>
      </p:sp>
      <p:sp>
        <p:nvSpPr>
          <p:cNvPr id="4" name="Slide Number Placeholder 3"/>
          <p:cNvSpPr>
            <a:spLocks noGrp="1"/>
          </p:cNvSpPr>
          <p:nvPr>
            <p:ph type="sldNum" sz="quarter" idx="5"/>
          </p:nvPr>
        </p:nvSpPr>
        <p:spPr/>
        <p:txBody>
          <a:bodyPr/>
          <a:lstStyle/>
          <a:p>
            <a:fld id="{1AF64890-3442-480B-BB26-BF0A6B0D5AD5}" type="slidenum">
              <a:rPr lang="en-US" smtClean="0"/>
              <a:t>16</a:t>
            </a:fld>
            <a:endParaRPr lang="en-US"/>
          </a:p>
        </p:txBody>
      </p:sp>
    </p:spTree>
    <p:extLst>
      <p:ext uri="{BB962C8B-B14F-4D97-AF65-F5344CB8AC3E}">
        <p14:creationId xmlns:p14="http://schemas.microsoft.com/office/powerpoint/2010/main" val="5231572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F64890-3442-480B-BB26-BF0A6B0D5AD5}" type="slidenum">
              <a:rPr lang="en-US" smtClean="0"/>
              <a:t>17</a:t>
            </a:fld>
            <a:endParaRPr lang="en-US"/>
          </a:p>
        </p:txBody>
      </p:sp>
    </p:spTree>
    <p:extLst>
      <p:ext uri="{BB962C8B-B14F-4D97-AF65-F5344CB8AC3E}">
        <p14:creationId xmlns:p14="http://schemas.microsoft.com/office/powerpoint/2010/main" val="23795420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F64890-3442-480B-BB26-BF0A6B0D5AD5}" type="slidenum">
              <a:rPr lang="en-US" smtClean="0"/>
              <a:t>18</a:t>
            </a:fld>
            <a:endParaRPr lang="en-US"/>
          </a:p>
        </p:txBody>
      </p:sp>
    </p:spTree>
    <p:extLst>
      <p:ext uri="{BB962C8B-B14F-4D97-AF65-F5344CB8AC3E}">
        <p14:creationId xmlns:p14="http://schemas.microsoft.com/office/powerpoint/2010/main" val="40571416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2800" dirty="0"/>
              <a:t>1* We built and benchmarked an NER to find </a:t>
            </a:r>
            <a:r>
              <a:rPr lang="en-US" sz="2800" i="1" dirty="0"/>
              <a:t>Strength</a:t>
            </a:r>
            <a:r>
              <a:rPr lang="en-US" sz="2800" dirty="0"/>
              <a:t>, </a:t>
            </a:r>
            <a:r>
              <a:rPr lang="en-US" sz="2800" i="1" dirty="0"/>
              <a:t>ROM</a:t>
            </a:r>
            <a:r>
              <a:rPr lang="en-US" sz="2800" dirty="0"/>
              <a:t>, and </a:t>
            </a:r>
            <a:r>
              <a:rPr lang="en-US" sz="2800" i="1" dirty="0"/>
              <a:t>Reflex</a:t>
            </a:r>
            <a:r>
              <a:rPr lang="en-US" sz="2800" dirty="0"/>
              <a:t> </a:t>
            </a:r>
          </a:p>
          <a:p>
            <a:pPr marL="0" indent="0" algn="ctr">
              <a:buNone/>
            </a:pPr>
            <a:r>
              <a:rPr lang="en-US" sz="2800" b="1" dirty="0"/>
              <a:t>    Body Function Mentions</a:t>
            </a:r>
            <a:r>
              <a:rPr lang="en-US" sz="2800" dirty="0"/>
              <a:t> </a:t>
            </a:r>
          </a:p>
          <a:p>
            <a:pPr marL="0" indent="0" algn="ctr">
              <a:buNone/>
            </a:pPr>
            <a:r>
              <a:rPr lang="en-US" sz="2800" dirty="0"/>
              <a:t>    in Clinical Text</a:t>
            </a:r>
          </a:p>
          <a:p>
            <a:endParaRPr lang="en-US" sz="2800" dirty="0"/>
          </a:p>
          <a:p>
            <a:r>
              <a:rPr lang="en-US" sz="2800" dirty="0"/>
              <a:t>We believe that we are the first to develop an NER to capture Body Function Mentions </a:t>
            </a:r>
          </a:p>
          <a:p>
            <a:endParaRPr lang="en-US" dirty="0"/>
          </a:p>
        </p:txBody>
      </p:sp>
      <p:sp>
        <p:nvSpPr>
          <p:cNvPr id="4" name="Slide Number Placeholder 3"/>
          <p:cNvSpPr>
            <a:spLocks noGrp="1"/>
          </p:cNvSpPr>
          <p:nvPr>
            <p:ph type="sldNum" sz="quarter" idx="5"/>
          </p:nvPr>
        </p:nvSpPr>
        <p:spPr/>
        <p:txBody>
          <a:bodyPr/>
          <a:lstStyle/>
          <a:p>
            <a:fld id="{1AF64890-3442-480B-BB26-BF0A6B0D5AD5}" type="slidenum">
              <a:rPr lang="en-US" smtClean="0"/>
              <a:t>19</a:t>
            </a:fld>
            <a:endParaRPr lang="en-US"/>
          </a:p>
        </p:txBody>
      </p:sp>
    </p:spTree>
    <p:extLst>
      <p:ext uri="{BB962C8B-B14F-4D97-AF65-F5344CB8AC3E}">
        <p14:creationId xmlns:p14="http://schemas.microsoft.com/office/powerpoint/2010/main" val="421534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interested in finding Body Function mentions in clinical text.</a:t>
            </a:r>
          </a:p>
          <a:p>
            <a:r>
              <a:rPr lang="en-US" dirty="0"/>
              <a:t>   *1 Body Functions are pieces of evidence around </a:t>
            </a:r>
          </a:p>
          <a:p>
            <a:r>
              <a:rPr lang="en-US" dirty="0"/>
              <a:t>      pathologies within underlying body systems and structures.  </a:t>
            </a:r>
          </a:p>
          <a:p>
            <a:endParaRPr lang="en-US" dirty="0"/>
          </a:p>
          <a:p>
            <a:r>
              <a:rPr lang="en-US" dirty="0"/>
              <a:t> 2* Those that we are initially targeting (as they relate to work) are Strength, rom, reflexes.    </a:t>
            </a:r>
            <a:br>
              <a:rPr lang="en-US" dirty="0"/>
            </a:br>
            <a:endParaRPr lang="en-US" dirty="0"/>
          </a:p>
          <a:p>
            <a:r>
              <a:rPr lang="en-US" dirty="0"/>
              <a:t>3* Our </a:t>
            </a:r>
            <a:r>
              <a:rPr lang="en-US" b="1" dirty="0"/>
              <a:t>benefactors</a:t>
            </a:r>
            <a:r>
              <a:rPr lang="en-US" dirty="0"/>
              <a:t> are the Social Security Administration. </a:t>
            </a:r>
          </a:p>
          <a:p>
            <a:r>
              <a:rPr lang="en-US" dirty="0"/>
              <a:t>We’ve been tasked with helping them in</a:t>
            </a:r>
          </a:p>
          <a:p>
            <a:r>
              <a:rPr lang="en-US" dirty="0"/>
              <a:t> how they do </a:t>
            </a:r>
          </a:p>
          <a:p>
            <a:r>
              <a:rPr lang="en-US" dirty="0"/>
              <a:t>     Disability adjudication.</a:t>
            </a:r>
          </a:p>
          <a:p>
            <a:br>
              <a:rPr lang="en-US" dirty="0"/>
            </a:br>
            <a:r>
              <a:rPr lang="en-US" dirty="0"/>
              <a:t>Body Function – </a:t>
            </a:r>
          </a:p>
          <a:p>
            <a:endParaRPr lang="en-US" dirty="0"/>
          </a:p>
          <a:p>
            <a:r>
              <a:rPr lang="en-US" dirty="0"/>
              <a:t> We want to highlight body function mentions.  </a:t>
            </a:r>
          </a:p>
          <a:p>
            <a:r>
              <a:rPr lang="en-US" dirty="0"/>
              <a:t>A fully formed mention includes </a:t>
            </a:r>
          </a:p>
          <a:p>
            <a:r>
              <a:rPr lang="en-US" dirty="0"/>
              <a:t>   6* some kind or type – strength, rom, reflex, </a:t>
            </a:r>
          </a:p>
          <a:p>
            <a:r>
              <a:rPr lang="en-US" dirty="0"/>
              <a:t>  7* (Optionally) some indication of </a:t>
            </a:r>
            <a:r>
              <a:rPr lang="en-US" b="1" dirty="0"/>
              <a:t>where</a:t>
            </a:r>
            <a:r>
              <a:rPr lang="en-US" dirty="0"/>
              <a:t> </a:t>
            </a:r>
          </a:p>
          <a:p>
            <a:r>
              <a:rPr lang="en-US" dirty="0"/>
              <a:t>        – body anatomy or location (including laterality), </a:t>
            </a:r>
          </a:p>
          <a:p>
            <a:r>
              <a:rPr lang="en-US" dirty="0"/>
              <a:t>   8* and a </a:t>
            </a:r>
            <a:r>
              <a:rPr lang="en-US" b="1" dirty="0"/>
              <a:t>Qualifier</a:t>
            </a:r>
            <a:r>
              <a:rPr lang="en-US" dirty="0"/>
              <a:t> of that </a:t>
            </a:r>
            <a:r>
              <a:rPr lang="en-US" i="1" u="sng" dirty="0"/>
              <a:t>body function observation</a:t>
            </a:r>
            <a:r>
              <a:rPr lang="en-US" dirty="0"/>
              <a:t>.  </a:t>
            </a:r>
          </a:p>
          <a:p>
            <a:r>
              <a:rPr lang="en-US" dirty="0"/>
              <a:t>9* Further, it would be helpful to classify the qualifier as part of finding that mention.</a:t>
            </a:r>
          </a:p>
        </p:txBody>
      </p:sp>
      <p:sp>
        <p:nvSpPr>
          <p:cNvPr id="4" name="Slide Number Placeholder 3"/>
          <p:cNvSpPr>
            <a:spLocks noGrp="1"/>
          </p:cNvSpPr>
          <p:nvPr>
            <p:ph type="sldNum" sz="quarter" idx="5"/>
          </p:nvPr>
        </p:nvSpPr>
        <p:spPr/>
        <p:txBody>
          <a:bodyPr/>
          <a:lstStyle/>
          <a:p>
            <a:fld id="{1AF64890-3442-480B-BB26-BF0A6B0D5AD5}" type="slidenum">
              <a:rPr lang="en-US" smtClean="0"/>
              <a:t>2</a:t>
            </a:fld>
            <a:endParaRPr lang="en-US"/>
          </a:p>
        </p:txBody>
      </p:sp>
    </p:spTree>
    <p:extLst>
      <p:ext uri="{BB962C8B-B14F-4D97-AF65-F5344CB8AC3E}">
        <p14:creationId xmlns:p14="http://schemas.microsoft.com/office/powerpoint/2010/main" val="41104203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F64890-3442-480B-BB26-BF0A6B0D5AD5}" type="slidenum">
              <a:rPr lang="en-US" smtClean="0"/>
              <a:t>20</a:t>
            </a:fld>
            <a:endParaRPr lang="en-US"/>
          </a:p>
        </p:txBody>
      </p:sp>
    </p:spTree>
    <p:extLst>
      <p:ext uri="{BB962C8B-B14F-4D97-AF65-F5344CB8AC3E}">
        <p14:creationId xmlns:p14="http://schemas.microsoft.com/office/powerpoint/2010/main" val="26553621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F64890-3442-480B-BB26-BF0A6B0D5AD5}" type="slidenum">
              <a:rPr lang="en-US" smtClean="0"/>
              <a:t>21</a:t>
            </a:fld>
            <a:endParaRPr lang="en-US"/>
          </a:p>
        </p:txBody>
      </p:sp>
    </p:spTree>
    <p:extLst>
      <p:ext uri="{BB962C8B-B14F-4D97-AF65-F5344CB8AC3E}">
        <p14:creationId xmlns:p14="http://schemas.microsoft.com/office/powerpoint/2010/main" val="9416610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 Version:</a:t>
            </a:r>
          </a:p>
          <a:p>
            <a:r>
              <a:rPr lang="en-US" dirty="0"/>
              <a:t>We built two systems, one built from a Rule based Platform (v3NLP Framework),  and</a:t>
            </a:r>
          </a:p>
          <a:p>
            <a:r>
              <a:rPr lang="en-US" dirty="0"/>
              <a:t>One built from Sandford's Core NLP Toolkit – we used the Conditional Random Field (CRF)  Tool </a:t>
            </a:r>
          </a:p>
          <a:p>
            <a:endParaRPr lang="en-US" dirty="0"/>
          </a:p>
          <a:p>
            <a:endParaRPr lang="en-US" dirty="0"/>
          </a:p>
          <a:p>
            <a:r>
              <a:rPr lang="en-US" dirty="0"/>
              <a:t>Longer Version:</a:t>
            </a:r>
          </a:p>
          <a:p>
            <a:endParaRPr lang="en-US" dirty="0"/>
          </a:p>
          <a:p>
            <a:r>
              <a:rPr lang="en-US" dirty="0"/>
              <a:t>Just a brief note about the technologies we are employing.  Being the progenitor of V3NLP, now called Framework-legacy, (I think mentioned that in the paper),  that’s the hammer I’m using to hit the preverbal nail. </a:t>
            </a:r>
          </a:p>
          <a:p>
            <a:endParaRPr lang="en-US" dirty="0"/>
          </a:p>
          <a:p>
            <a:r>
              <a:rPr lang="en-US" dirty="0"/>
              <a:t>These tool were built atop UIMA (</a:t>
            </a:r>
            <a:r>
              <a:rPr lang="en-US" b="0" i="0" dirty="0">
                <a:solidFill>
                  <a:srgbClr val="4D5156"/>
                </a:solidFill>
                <a:effectLst/>
                <a:latin typeface="Roboto" panose="02000000000000000000" pitchFamily="2" charset="0"/>
              </a:rPr>
              <a:t>Unstructured Information Management applications)</a:t>
            </a:r>
            <a:endParaRPr lang="en-US" dirty="0"/>
          </a:p>
          <a:p>
            <a:r>
              <a:rPr lang="en-US" dirty="0"/>
              <a:t>   (that’s </a:t>
            </a:r>
            <a:r>
              <a:rPr lang="en-US" dirty="0" err="1"/>
              <a:t>WHaT</a:t>
            </a:r>
            <a:r>
              <a:rPr lang="en-US" dirty="0"/>
              <a:t> the Watson/Jeopardy technology  was built upon). </a:t>
            </a:r>
          </a:p>
          <a:p>
            <a:r>
              <a:rPr lang="en-US" dirty="0"/>
              <a:t> Framework-legacy is similar in many aspects to its cousin in clinical NLP: cTAKES. </a:t>
            </a:r>
          </a:p>
          <a:p>
            <a:r>
              <a:rPr lang="en-US" dirty="0"/>
              <a:t> Framework evolved from MetaMap, a pioneering accomplishment in the bio-literature NLP realm, </a:t>
            </a:r>
          </a:p>
          <a:p>
            <a:r>
              <a:rPr lang="en-US" dirty="0"/>
              <a:t>     customized and adapted to work with clinical records at the VA. </a:t>
            </a:r>
          </a:p>
          <a:p>
            <a:endParaRPr lang="en-US" dirty="0"/>
          </a:p>
          <a:p>
            <a:r>
              <a:rPr lang="en-US" dirty="0"/>
              <a:t>The tool has been used to find symptoms, military sexual trauma, colonoscopy quality as well as problems/treatments/tests in i2b2 records. </a:t>
            </a:r>
            <a:br>
              <a:rPr lang="en-US" dirty="0"/>
            </a:br>
            <a:br>
              <a:rPr lang="en-US" dirty="0"/>
            </a:br>
            <a:r>
              <a:rPr lang="en-US" dirty="0"/>
              <a:t>We built off of two technologies.  </a:t>
            </a:r>
            <a:br>
              <a:rPr lang="en-US" dirty="0"/>
            </a:br>
            <a:r>
              <a:rPr lang="en-US" dirty="0"/>
              <a:t>The other was an off the shelf NLP toolkit out of Stanford.  </a:t>
            </a:r>
          </a:p>
          <a:p>
            <a:r>
              <a:rPr lang="en-US" dirty="0"/>
              <a:t>This toolkit is almost ubiquitous in the field.  </a:t>
            </a:r>
          </a:p>
          <a:p>
            <a:r>
              <a:rPr lang="en-US" dirty="0"/>
              <a:t>Some of the systems built upon it </a:t>
            </a:r>
          </a:p>
          <a:p>
            <a:r>
              <a:rPr lang="en-US" dirty="0"/>
              <a:t>    include disease name recognition, </a:t>
            </a:r>
          </a:p>
          <a:p>
            <a:r>
              <a:rPr lang="en-US" dirty="0"/>
              <a:t>       de-identification and temporal events in the clinical genre.  </a:t>
            </a:r>
          </a:p>
          <a:p>
            <a:r>
              <a:rPr lang="en-US" dirty="0"/>
              <a:t>I did not dwell much about this in the paper because there are a lot of papers describing and using the </a:t>
            </a:r>
            <a:r>
              <a:rPr lang="en-US" dirty="0" err="1"/>
              <a:t>Standford</a:t>
            </a:r>
            <a:r>
              <a:rPr lang="en-US" dirty="0"/>
              <a:t> </a:t>
            </a:r>
            <a:r>
              <a:rPr lang="en-US" dirty="0" err="1"/>
              <a:t>CoreNLP</a:t>
            </a:r>
            <a:r>
              <a:rPr lang="en-US" dirty="0"/>
              <a:t> toolkit. </a:t>
            </a:r>
            <a:br>
              <a:rPr lang="en-US" dirty="0"/>
            </a:br>
            <a:br>
              <a:rPr lang="en-US" dirty="0"/>
            </a:br>
            <a:r>
              <a:rPr lang="en-US" dirty="0"/>
              <a:t>Both these tools USE well worn techniques to “de-compose” text into constituent parts:  Sections, sentences, tokens and the like. </a:t>
            </a:r>
          </a:p>
        </p:txBody>
      </p:sp>
      <p:sp>
        <p:nvSpPr>
          <p:cNvPr id="4" name="Slide Number Placeholder 3"/>
          <p:cNvSpPr>
            <a:spLocks noGrp="1"/>
          </p:cNvSpPr>
          <p:nvPr>
            <p:ph type="sldNum" sz="quarter" idx="5"/>
          </p:nvPr>
        </p:nvSpPr>
        <p:spPr/>
        <p:txBody>
          <a:bodyPr/>
          <a:lstStyle/>
          <a:p>
            <a:fld id="{1AF64890-3442-480B-BB26-BF0A6B0D5AD5}" type="slidenum">
              <a:rPr lang="en-US" smtClean="0"/>
              <a:t>22</a:t>
            </a:fld>
            <a:endParaRPr lang="en-US"/>
          </a:p>
        </p:txBody>
      </p:sp>
    </p:spTree>
    <p:extLst>
      <p:ext uri="{BB962C8B-B14F-4D97-AF65-F5344CB8AC3E}">
        <p14:creationId xmlns:p14="http://schemas.microsoft.com/office/powerpoint/2010/main" val="8446760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may skip this – it’s in the weeds, me thinks</a:t>
            </a:r>
          </a:p>
          <a:p>
            <a:endParaRPr lang="en-US" dirty="0"/>
          </a:p>
          <a:p>
            <a:endParaRPr lang="en-US" dirty="0"/>
          </a:p>
        </p:txBody>
      </p:sp>
      <p:sp>
        <p:nvSpPr>
          <p:cNvPr id="4" name="Slide Number Placeholder 3"/>
          <p:cNvSpPr>
            <a:spLocks noGrp="1"/>
          </p:cNvSpPr>
          <p:nvPr>
            <p:ph type="sldNum" sz="quarter" idx="5"/>
          </p:nvPr>
        </p:nvSpPr>
        <p:spPr/>
        <p:txBody>
          <a:bodyPr/>
          <a:lstStyle/>
          <a:p>
            <a:fld id="{1AF64890-3442-480B-BB26-BF0A6B0D5AD5}" type="slidenum">
              <a:rPr lang="en-US" smtClean="0"/>
              <a:t>23</a:t>
            </a:fld>
            <a:endParaRPr lang="en-US"/>
          </a:p>
        </p:txBody>
      </p:sp>
    </p:spTree>
    <p:extLst>
      <p:ext uri="{BB962C8B-B14F-4D97-AF65-F5344CB8AC3E}">
        <p14:creationId xmlns:p14="http://schemas.microsoft.com/office/powerpoint/2010/main" val="5397389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F64890-3442-480B-BB26-BF0A6B0D5AD5}" type="slidenum">
              <a:rPr lang="en-US" smtClean="0"/>
              <a:t>24</a:t>
            </a:fld>
            <a:endParaRPr lang="en-US"/>
          </a:p>
        </p:txBody>
      </p:sp>
    </p:spTree>
    <p:extLst>
      <p:ext uri="{BB962C8B-B14F-4D97-AF65-F5344CB8AC3E}">
        <p14:creationId xmlns:p14="http://schemas.microsoft.com/office/powerpoint/2010/main" val="2490493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organization adheres to the perspective/model/world view described by </a:t>
            </a:r>
          </a:p>
          <a:p>
            <a:r>
              <a:rPr lang="en-US" dirty="0"/>
              <a:t>the WHO’s International Classification of Function and Disability </a:t>
            </a:r>
          </a:p>
          <a:p>
            <a:r>
              <a:rPr lang="en-US" dirty="0"/>
              <a:t>– that is there is utility in noting Body Function </a:t>
            </a:r>
          </a:p>
          <a:p>
            <a:r>
              <a:rPr lang="en-US" dirty="0"/>
              <a:t>    AS it relates to an individual’s activity and participation. </a:t>
            </a:r>
          </a:p>
          <a:p>
            <a:endParaRPr lang="en-US" dirty="0"/>
          </a:p>
          <a:p>
            <a:r>
              <a:rPr lang="en-US" dirty="0"/>
              <a:t>-----------------------</a:t>
            </a:r>
          </a:p>
          <a:p>
            <a:r>
              <a:rPr lang="en-US" dirty="0"/>
              <a:t>Skip for AI4Function</a:t>
            </a:r>
          </a:p>
          <a:p>
            <a:r>
              <a:rPr lang="en-US" dirty="0"/>
              <a:t>+----</a:t>
            </a:r>
          </a:p>
          <a:p>
            <a:r>
              <a:rPr lang="en-US" sz="1200" dirty="0"/>
              <a:t>|SSA’s uses for Body Function as a diagnosis/finding </a:t>
            </a:r>
          </a:p>
          <a:p>
            <a:r>
              <a:rPr lang="en-US" sz="1200" dirty="0"/>
              <a:t>|</a:t>
            </a:r>
          </a:p>
          <a:p>
            <a:r>
              <a:rPr lang="en-US" sz="1200" dirty="0"/>
              <a:t>|Body Function mentions are inadequate to determine whether |someone can or cannot work </a:t>
            </a:r>
          </a:p>
          <a:p>
            <a:r>
              <a:rPr lang="en-US" dirty="0"/>
              <a:t>+-----</a:t>
            </a:r>
            <a:br>
              <a:rPr lang="en-US" dirty="0"/>
            </a:br>
            <a:r>
              <a:rPr lang="en-US" dirty="0"/>
              <a:t>Our benefactor, the Social Security Administration, </a:t>
            </a:r>
          </a:p>
          <a:p>
            <a:r>
              <a:rPr lang="en-US" dirty="0"/>
              <a:t>   uses Body Function more as diagnosis or Finding </a:t>
            </a:r>
          </a:p>
          <a:p>
            <a:r>
              <a:rPr lang="en-US" dirty="0"/>
              <a:t>      that maps to disability determinations of various sorts.  </a:t>
            </a:r>
          </a:p>
          <a:p>
            <a:endParaRPr lang="en-US" dirty="0"/>
          </a:p>
          <a:p>
            <a:r>
              <a:rPr lang="en-US" dirty="0"/>
              <a:t>The perspective we have is that body function mentions in clinical text are </a:t>
            </a:r>
          </a:p>
          <a:p>
            <a:r>
              <a:rPr lang="en-US" dirty="0"/>
              <a:t>   inadequate, inefficient, and possibly fallacious as evidence </a:t>
            </a:r>
          </a:p>
          <a:p>
            <a:r>
              <a:rPr lang="en-US" dirty="0"/>
              <a:t>    as it relates to whether an individual can or cannot work. </a:t>
            </a:r>
          </a:p>
          <a:p>
            <a:endParaRPr lang="en-US" dirty="0"/>
          </a:p>
          <a:p>
            <a:r>
              <a:rPr lang="en-US" dirty="0"/>
              <a:t> Take Professor X.    No strength or ROM in lower extremities.  </a:t>
            </a:r>
          </a:p>
          <a:p>
            <a:r>
              <a:rPr lang="en-US" dirty="0"/>
              <a:t>This would be grounds for highlighting this to a disability adjudicator, </a:t>
            </a:r>
          </a:p>
          <a:p>
            <a:r>
              <a:rPr lang="en-US" dirty="0"/>
              <a:t>and yet, he has continued to work for Marvel for decades.</a:t>
            </a:r>
          </a:p>
          <a:p>
            <a:endParaRPr lang="en-US" dirty="0"/>
          </a:p>
        </p:txBody>
      </p:sp>
      <p:sp>
        <p:nvSpPr>
          <p:cNvPr id="4" name="Slide Number Placeholder 3"/>
          <p:cNvSpPr>
            <a:spLocks noGrp="1"/>
          </p:cNvSpPr>
          <p:nvPr>
            <p:ph type="sldNum" sz="quarter" idx="5"/>
          </p:nvPr>
        </p:nvSpPr>
        <p:spPr/>
        <p:txBody>
          <a:bodyPr/>
          <a:lstStyle/>
          <a:p>
            <a:fld id="{1AF64890-3442-480B-BB26-BF0A6B0D5AD5}" type="slidenum">
              <a:rPr lang="en-US" smtClean="0"/>
              <a:t>3</a:t>
            </a:fld>
            <a:endParaRPr lang="en-US"/>
          </a:p>
        </p:txBody>
      </p:sp>
    </p:spTree>
    <p:extLst>
      <p:ext uri="{BB962C8B-B14F-4D97-AF65-F5344CB8AC3E}">
        <p14:creationId xmlns:p14="http://schemas.microsoft.com/office/powerpoint/2010/main" val="1475157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challenges is that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Body Function mentions are nestled or embedded in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clinical text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in formats and descriptions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that are not readable by mere mortals.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It takes super human intelligence and training to understand such mentions.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are interested in ferreting out the mentions that are authored by clinicians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the PT/OT community, in particular.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This is a truly distinct sub-language within the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realm of medicine.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Identifying </a:t>
            </a:r>
            <a:r>
              <a:rPr lang="en-US" i="1" u="sng" dirty="0"/>
              <a:t>Body Function Mentions </a:t>
            </a:r>
            <a:r>
              <a:rPr lang="en-US" dirty="0"/>
              <a:t>are more wooly and nebulous than </a:t>
            </a:r>
          </a:p>
          <a:p>
            <a:r>
              <a:rPr lang="en-US" dirty="0"/>
              <a:t>  labs, medications, gene reports, </a:t>
            </a:r>
            <a:r>
              <a:rPr lang="en-US" dirty="0" err="1"/>
              <a:t>ct</a:t>
            </a:r>
            <a:r>
              <a:rPr lang="en-US" dirty="0"/>
              <a:t> scans, path and radiology records.   </a:t>
            </a:r>
          </a:p>
          <a:p>
            <a:endParaRPr lang="en-US" dirty="0"/>
          </a:p>
          <a:p>
            <a:r>
              <a:rPr lang="en-US" dirty="0"/>
              <a:t>1* Proper identification and interpretation of Body Function mentions requires </a:t>
            </a:r>
          </a:p>
          <a:p>
            <a:r>
              <a:rPr lang="en-US" dirty="0"/>
              <a:t>   laser-like accuracy</a:t>
            </a:r>
          </a:p>
          <a:p>
            <a:r>
              <a:rPr lang="en-US" dirty="0"/>
              <a:t>       bounding or SCOPING the context they are within.  </a:t>
            </a:r>
          </a:p>
          <a:p>
            <a:r>
              <a:rPr lang="en-US" dirty="0"/>
              <a:t>        2*  What section is the mention in, </a:t>
            </a:r>
          </a:p>
          <a:p>
            <a:r>
              <a:rPr lang="en-US" dirty="0"/>
              <a:t>             what sentence, </a:t>
            </a:r>
          </a:p>
          <a:p>
            <a:r>
              <a:rPr lang="en-US" dirty="0"/>
              <a:t>               what phrase, </a:t>
            </a:r>
          </a:p>
          <a:p>
            <a:r>
              <a:rPr lang="en-US" dirty="0"/>
              <a:t>                 what list element. </a:t>
            </a:r>
          </a:p>
          <a:p>
            <a:r>
              <a:rPr lang="en-US" dirty="0"/>
              <a:t>The off-the-shelf sentence, section, phrase tokenizers do a poor job currently within clinical documentation.  </a:t>
            </a:r>
          </a:p>
          <a:p>
            <a:endParaRPr lang="en-US" dirty="0"/>
          </a:p>
          <a:p>
            <a:r>
              <a:rPr lang="en-US" dirty="0"/>
              <a:t>However, this is not going to be a story of how to improve document segmentation.  Not yet.</a:t>
            </a:r>
          </a:p>
          <a:p>
            <a:br>
              <a:rPr lang="en-US" dirty="0"/>
            </a:br>
            <a:r>
              <a:rPr lang="en-US" dirty="0"/>
              <a:t>My hope with this presentation is that it tells a story about </a:t>
            </a:r>
          </a:p>
          <a:p>
            <a:r>
              <a:rPr lang="en-US" dirty="0"/>
              <a:t>   what information is needed to find </a:t>
            </a:r>
            <a:r>
              <a:rPr lang="en-US" i="1" u="sng" dirty="0"/>
              <a:t>Body Function Mentions</a:t>
            </a:r>
            <a:r>
              <a:rPr lang="en-US" dirty="0"/>
              <a:t>.  </a:t>
            </a:r>
          </a:p>
          <a:p>
            <a:endParaRPr lang="en-US" dirty="0"/>
          </a:p>
          <a:p>
            <a:r>
              <a:rPr lang="en-US" dirty="0"/>
              <a:t>---------------</a:t>
            </a:r>
          </a:p>
          <a:p>
            <a:r>
              <a:rPr lang="en-US" dirty="0"/>
              <a:t>Our real motivation is to build better “document decomposition” tools </a:t>
            </a:r>
          </a:p>
          <a:p>
            <a:r>
              <a:rPr lang="en-US" dirty="0"/>
              <a:t>      to do a better job at not making mistakes </a:t>
            </a:r>
          </a:p>
          <a:p>
            <a:r>
              <a:rPr lang="en-US" dirty="0"/>
              <a:t>          at finding such mentions.  </a:t>
            </a:r>
          </a:p>
          <a:p>
            <a:r>
              <a:rPr lang="en-US" dirty="0"/>
              <a:t>This paper is not about building better document decomposition tools.   </a:t>
            </a:r>
          </a:p>
          <a:p>
            <a:r>
              <a:rPr lang="en-US" dirty="0"/>
              <a:t>This paper is about  benchmarking a tool BEFORE we build a better set of tools. </a:t>
            </a:r>
          </a:p>
        </p:txBody>
      </p:sp>
      <p:sp>
        <p:nvSpPr>
          <p:cNvPr id="4" name="Slide Number Placeholder 3"/>
          <p:cNvSpPr>
            <a:spLocks noGrp="1"/>
          </p:cNvSpPr>
          <p:nvPr>
            <p:ph type="sldNum" sz="quarter" idx="5"/>
          </p:nvPr>
        </p:nvSpPr>
        <p:spPr/>
        <p:txBody>
          <a:bodyPr/>
          <a:lstStyle/>
          <a:p>
            <a:fld id="{1AF64890-3442-480B-BB26-BF0A6B0D5AD5}" type="slidenum">
              <a:rPr lang="en-US" smtClean="0"/>
              <a:t>4</a:t>
            </a:fld>
            <a:endParaRPr lang="en-US"/>
          </a:p>
        </p:txBody>
      </p:sp>
    </p:spTree>
    <p:extLst>
      <p:ext uri="{BB962C8B-B14F-4D97-AF65-F5344CB8AC3E}">
        <p14:creationId xmlns:p14="http://schemas.microsoft.com/office/powerpoint/2010/main" val="249747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to the task of finding Body Function mentions in clinical text.  You need data.</a:t>
            </a:r>
          </a:p>
          <a:p>
            <a:endParaRPr lang="en-US" dirty="0"/>
          </a:p>
          <a:p>
            <a:r>
              <a:rPr lang="en-US" dirty="0"/>
              <a:t>Because there was a time lag between initiating the task and receiving SSA data from our benefactors, </a:t>
            </a:r>
          </a:p>
          <a:p>
            <a:r>
              <a:rPr lang="en-US" dirty="0"/>
              <a:t>   we were fortunate to be able to start with data</a:t>
            </a:r>
          </a:p>
          <a:p>
            <a:r>
              <a:rPr lang="en-US" dirty="0"/>
              <a:t>   that came from NIH Clinical Center Rehabilitation Department Notes.  </a:t>
            </a:r>
          </a:p>
          <a:p>
            <a:r>
              <a:rPr lang="en-US" dirty="0"/>
              <a:t>1* We receive the notes from a sister NIH organization: </a:t>
            </a:r>
            <a:r>
              <a:rPr lang="en-US" b="0" i="0" dirty="0">
                <a:solidFill>
                  <a:srgbClr val="4D5156"/>
                </a:solidFill>
                <a:effectLst/>
                <a:latin typeface="Roboto" panose="02000000000000000000" pitchFamily="2" charset="0"/>
              </a:rPr>
              <a:t>Biomedical Translational Research Information System.</a:t>
            </a:r>
          </a:p>
          <a:p>
            <a:endParaRPr lang="en-US" b="0" i="0" dirty="0">
              <a:solidFill>
                <a:srgbClr val="4D5156"/>
              </a:solidFill>
              <a:effectLst/>
              <a:latin typeface="Roboto" panose="02000000000000000000" pitchFamily="2" charset="0"/>
            </a:endParaRPr>
          </a:p>
          <a:p>
            <a:r>
              <a:rPr lang="en-US" dirty="0"/>
              <a:t>This paper is about what we learned from the NIH notes, not SSA notes.</a:t>
            </a:r>
          </a:p>
          <a:p>
            <a:endParaRPr lang="en-US" dirty="0"/>
          </a:p>
          <a:p>
            <a:r>
              <a:rPr lang="en-US" dirty="0"/>
              <a:t> We had an annotator annotate, 500 notes. </a:t>
            </a:r>
          </a:p>
          <a:p>
            <a:r>
              <a:rPr lang="en-US" dirty="0"/>
              <a:t>    We used 350 for training and 150 testing notes.  </a:t>
            </a:r>
          </a:p>
          <a:p>
            <a:endParaRPr lang="en-US" dirty="0"/>
          </a:p>
          <a:p>
            <a:r>
              <a:rPr lang="en-US" dirty="0"/>
              <a:t> The annotation counts are listed here. </a:t>
            </a:r>
          </a:p>
          <a:p>
            <a:r>
              <a:rPr lang="en-US" dirty="0"/>
              <a:t>2*  I’m making a point here to express that our training data and testing data were segmented in such a way </a:t>
            </a:r>
          </a:p>
          <a:p>
            <a:r>
              <a:rPr lang="en-US" dirty="0"/>
              <a:t>    that those two</a:t>
            </a:r>
          </a:p>
          <a:p>
            <a:r>
              <a:rPr lang="en-US" dirty="0"/>
              <a:t>        pretty much represent the same statistical population.  </a:t>
            </a:r>
          </a:p>
        </p:txBody>
      </p:sp>
      <p:sp>
        <p:nvSpPr>
          <p:cNvPr id="4" name="Slide Number Placeholder 3"/>
          <p:cNvSpPr>
            <a:spLocks noGrp="1"/>
          </p:cNvSpPr>
          <p:nvPr>
            <p:ph type="sldNum" sz="quarter" idx="5"/>
          </p:nvPr>
        </p:nvSpPr>
        <p:spPr/>
        <p:txBody>
          <a:bodyPr/>
          <a:lstStyle/>
          <a:p>
            <a:fld id="{1AF64890-3442-480B-BB26-BF0A6B0D5AD5}" type="slidenum">
              <a:rPr lang="en-US" smtClean="0"/>
              <a:t>5</a:t>
            </a:fld>
            <a:endParaRPr lang="en-US"/>
          </a:p>
        </p:txBody>
      </p:sp>
    </p:spTree>
    <p:extLst>
      <p:ext uri="{BB962C8B-B14F-4D97-AF65-F5344CB8AC3E}">
        <p14:creationId xmlns:p14="http://schemas.microsoft.com/office/powerpoint/2010/main" val="2400542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first annotator, </a:t>
            </a:r>
          </a:p>
          <a:p>
            <a:r>
              <a:rPr lang="en-US" dirty="0"/>
              <a:t>   though not a clinician (yet), was supervised by experienced PT people.  The annotations are literally golden.</a:t>
            </a:r>
          </a:p>
          <a:p>
            <a:endParaRPr lang="en-US" dirty="0"/>
          </a:p>
          <a:p>
            <a:r>
              <a:rPr lang="en-US" dirty="0"/>
              <a:t>That first annotator annotated the 500 BTRIS/NIH records before 1* our second annotator got spun up.  </a:t>
            </a:r>
          </a:p>
          <a:p>
            <a:endParaRPr lang="en-US" dirty="0"/>
          </a:p>
          <a:p>
            <a:r>
              <a:rPr lang="en-US" dirty="0"/>
              <a:t>2* There was an </a:t>
            </a:r>
            <a:r>
              <a:rPr lang="en-US" dirty="0" err="1"/>
              <a:t>interannotator</a:t>
            </a:r>
            <a:r>
              <a:rPr lang="en-US" dirty="0"/>
              <a:t> agreement task done to insure our second annotator and the first annotator were consistent.  </a:t>
            </a:r>
          </a:p>
          <a:p>
            <a:r>
              <a:rPr lang="en-US" dirty="0"/>
              <a:t>Just as that finished, our pioneering Body Function superhero annotator’s tour of duty was up and she’s moved on.</a:t>
            </a:r>
          </a:p>
          <a:p>
            <a:endParaRPr lang="en-US" dirty="0"/>
          </a:p>
          <a:p>
            <a:r>
              <a:rPr lang="en-US" dirty="0"/>
              <a:t>3* So, the end result of that IRR task merely told us that these two annotators could annotate documents similarly, and that the task of annotating NIH records was </a:t>
            </a:r>
            <a:r>
              <a:rPr lang="en-US" dirty="0" err="1"/>
              <a:t>do’able</a:t>
            </a:r>
            <a:r>
              <a:rPr lang="en-US" dirty="0"/>
              <a:t>. </a:t>
            </a:r>
            <a:br>
              <a:rPr lang="en-US" dirty="0"/>
            </a:br>
            <a:br>
              <a:rPr lang="en-US" dirty="0"/>
            </a:br>
            <a:r>
              <a:rPr lang="en-US" dirty="0"/>
              <a:t>4* As a side note, We have since gotten SSA records, and </a:t>
            </a:r>
          </a:p>
          <a:p>
            <a:r>
              <a:rPr lang="en-US" dirty="0"/>
              <a:t>5* an additional annotator has come aboard.  </a:t>
            </a:r>
          </a:p>
          <a:p>
            <a:r>
              <a:rPr lang="en-US" dirty="0"/>
              <a:t>6* There has been 2 rounds of IIR </a:t>
            </a:r>
          </a:p>
          <a:p>
            <a:r>
              <a:rPr lang="en-US" dirty="0"/>
              <a:t>    between these two </a:t>
            </a:r>
          </a:p>
          <a:p>
            <a:r>
              <a:rPr lang="en-US" dirty="0"/>
              <a:t>         on SSA documents. </a:t>
            </a:r>
          </a:p>
          <a:p>
            <a:r>
              <a:rPr lang="en-US" dirty="0"/>
              <a:t> I will note here that the SSA documents have much more </a:t>
            </a:r>
          </a:p>
          <a:p>
            <a:r>
              <a:rPr lang="en-US" dirty="0"/>
              <a:t>    OCR noise and formatting diversity </a:t>
            </a:r>
          </a:p>
          <a:p>
            <a:r>
              <a:rPr lang="en-US" dirty="0"/>
              <a:t>   than the NIH notes,</a:t>
            </a:r>
          </a:p>
          <a:p>
            <a:r>
              <a:rPr lang="en-US" dirty="0"/>
              <a:t>  making this task </a:t>
            </a:r>
            <a:r>
              <a:rPr lang="en-US" dirty="0" err="1"/>
              <a:t>do’able</a:t>
            </a:r>
            <a:r>
              <a:rPr lang="en-US" dirty="0"/>
              <a:t> only by the strongest of super-</a:t>
            </a:r>
            <a:r>
              <a:rPr lang="en-US" dirty="0" err="1"/>
              <a:t>heros</a:t>
            </a:r>
            <a:r>
              <a:rPr lang="en-US" dirty="0"/>
              <a:t>.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AF64890-3442-480B-BB26-BF0A6B0D5AD5}" type="slidenum">
              <a:rPr lang="en-US" smtClean="0"/>
              <a:t>6</a:t>
            </a:fld>
            <a:endParaRPr lang="en-US"/>
          </a:p>
        </p:txBody>
      </p:sp>
    </p:spTree>
    <p:extLst>
      <p:ext uri="{BB962C8B-B14F-4D97-AF65-F5344CB8AC3E}">
        <p14:creationId xmlns:p14="http://schemas.microsoft.com/office/powerpoint/2010/main" val="1493914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 Version:</a:t>
            </a:r>
          </a:p>
          <a:p>
            <a:r>
              <a:rPr lang="en-US" dirty="0"/>
              <a:t>We built two systems, one built from a Rule based Platform (v3NLP Framework),  and</a:t>
            </a:r>
          </a:p>
          <a:p>
            <a:r>
              <a:rPr lang="en-US" dirty="0"/>
              <a:t>One built from Sandford's Core NLP Toolkit – we used the Conditional Random Field (CRF)  Tool </a:t>
            </a:r>
          </a:p>
          <a:p>
            <a:endParaRPr lang="en-US" dirty="0"/>
          </a:p>
          <a:p>
            <a:endParaRPr lang="en-US" dirty="0"/>
          </a:p>
          <a:p>
            <a:r>
              <a:rPr lang="en-US" dirty="0"/>
              <a:t>Longer Version:</a:t>
            </a:r>
          </a:p>
          <a:p>
            <a:endParaRPr lang="en-US" dirty="0"/>
          </a:p>
          <a:p>
            <a:r>
              <a:rPr lang="en-US" dirty="0"/>
              <a:t>Just a brief note about the technologies we are employing.  Being the progenitor of V3NLP, now called Framework-legacy, (I think mentioned that in the paper),  that’s the hammer I’m using to hit the preverbal nail. </a:t>
            </a:r>
          </a:p>
          <a:p>
            <a:endParaRPr lang="en-US" dirty="0"/>
          </a:p>
          <a:p>
            <a:r>
              <a:rPr lang="en-US" dirty="0"/>
              <a:t>These tool were built atop UIMA (</a:t>
            </a:r>
            <a:r>
              <a:rPr lang="en-US" b="0" i="0" dirty="0">
                <a:solidFill>
                  <a:srgbClr val="4D5156"/>
                </a:solidFill>
                <a:effectLst/>
                <a:latin typeface="Roboto" panose="02000000000000000000" pitchFamily="2" charset="0"/>
              </a:rPr>
              <a:t>Unstructured Information Management applications)</a:t>
            </a:r>
            <a:endParaRPr lang="en-US" dirty="0"/>
          </a:p>
          <a:p>
            <a:r>
              <a:rPr lang="en-US" dirty="0"/>
              <a:t>   (that’s </a:t>
            </a:r>
            <a:r>
              <a:rPr lang="en-US" dirty="0" err="1"/>
              <a:t>WHaT</a:t>
            </a:r>
            <a:r>
              <a:rPr lang="en-US" dirty="0"/>
              <a:t> the Watson/Jeopardy technology  was built upon). </a:t>
            </a:r>
          </a:p>
          <a:p>
            <a:r>
              <a:rPr lang="en-US" dirty="0"/>
              <a:t> Framework-legacy is similar in many aspects to its cousin in clinical NLP: cTAKES. </a:t>
            </a:r>
          </a:p>
          <a:p>
            <a:r>
              <a:rPr lang="en-US" dirty="0"/>
              <a:t> Framework evolved from MetaMap, a pioneering accomplishment in the bio-literature NLP realm, </a:t>
            </a:r>
          </a:p>
          <a:p>
            <a:r>
              <a:rPr lang="en-US" dirty="0"/>
              <a:t>     customized and adapted to work with clinical records at the VA. </a:t>
            </a:r>
          </a:p>
          <a:p>
            <a:endParaRPr lang="en-US" dirty="0"/>
          </a:p>
          <a:p>
            <a:r>
              <a:rPr lang="en-US" dirty="0"/>
              <a:t>The tool has been used to find symptoms, military sexual trauma, colonoscopy quality as well as problems/treatments/tests in i2b2 records. </a:t>
            </a:r>
            <a:br>
              <a:rPr lang="en-US" dirty="0"/>
            </a:br>
            <a:br>
              <a:rPr lang="en-US" dirty="0"/>
            </a:br>
            <a:r>
              <a:rPr lang="en-US" dirty="0"/>
              <a:t>We built off of two technologies.  </a:t>
            </a:r>
            <a:br>
              <a:rPr lang="en-US" dirty="0"/>
            </a:br>
            <a:r>
              <a:rPr lang="en-US" dirty="0"/>
              <a:t>The other was an off the shelf NLP toolkit out of Stanford.  </a:t>
            </a:r>
          </a:p>
          <a:p>
            <a:r>
              <a:rPr lang="en-US" dirty="0"/>
              <a:t>This toolkit is almost ubiquitous in the field.  </a:t>
            </a:r>
          </a:p>
          <a:p>
            <a:r>
              <a:rPr lang="en-US" dirty="0"/>
              <a:t>Some of the systems built upon it </a:t>
            </a:r>
          </a:p>
          <a:p>
            <a:r>
              <a:rPr lang="en-US" dirty="0"/>
              <a:t>    include disease name recognition, </a:t>
            </a:r>
          </a:p>
          <a:p>
            <a:r>
              <a:rPr lang="en-US" dirty="0"/>
              <a:t>       de-identification and temporal events in the clinical genre.  </a:t>
            </a:r>
          </a:p>
          <a:p>
            <a:r>
              <a:rPr lang="en-US" dirty="0"/>
              <a:t>I did not dwell much about this in the paper because there are a lot of papers describing and using the </a:t>
            </a:r>
            <a:r>
              <a:rPr lang="en-US" dirty="0" err="1"/>
              <a:t>Standford</a:t>
            </a:r>
            <a:r>
              <a:rPr lang="en-US" dirty="0"/>
              <a:t> </a:t>
            </a:r>
            <a:r>
              <a:rPr lang="en-US" dirty="0" err="1"/>
              <a:t>CoreNLP</a:t>
            </a:r>
            <a:r>
              <a:rPr lang="en-US" dirty="0"/>
              <a:t> toolkit. </a:t>
            </a:r>
            <a:br>
              <a:rPr lang="en-US" dirty="0"/>
            </a:br>
            <a:br>
              <a:rPr lang="en-US" dirty="0"/>
            </a:br>
            <a:r>
              <a:rPr lang="en-US" dirty="0"/>
              <a:t>Both these tools USE well worn techniques to “de-compose” text into constituent parts:  Sections, sentences, tokens and the like. </a:t>
            </a:r>
          </a:p>
        </p:txBody>
      </p:sp>
      <p:sp>
        <p:nvSpPr>
          <p:cNvPr id="4" name="Slide Number Placeholder 3"/>
          <p:cNvSpPr>
            <a:spLocks noGrp="1"/>
          </p:cNvSpPr>
          <p:nvPr>
            <p:ph type="sldNum" sz="quarter" idx="5"/>
          </p:nvPr>
        </p:nvSpPr>
        <p:spPr/>
        <p:txBody>
          <a:bodyPr/>
          <a:lstStyle/>
          <a:p>
            <a:fld id="{1AF64890-3442-480B-BB26-BF0A6B0D5AD5}" type="slidenum">
              <a:rPr lang="en-US" smtClean="0"/>
              <a:t>7</a:t>
            </a:fld>
            <a:endParaRPr lang="en-US"/>
          </a:p>
        </p:txBody>
      </p:sp>
    </p:spTree>
    <p:extLst>
      <p:ext uri="{BB962C8B-B14F-4D97-AF65-F5344CB8AC3E}">
        <p14:creationId xmlns:p14="http://schemas.microsoft.com/office/powerpoint/2010/main" val="4201467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Segueing to the Rule-based Version:</a:t>
            </a:r>
          </a:p>
          <a:p>
            <a:r>
              <a:rPr lang="en-US" dirty="0"/>
              <a:t>The basis, the secret sauce for the rule-based pipeline are </a:t>
            </a:r>
          </a:p>
          <a:p>
            <a:r>
              <a:rPr lang="en-US" dirty="0"/>
              <a:t>     dictionary-based term lookups to supply evidence.</a:t>
            </a:r>
          </a:p>
          <a:p>
            <a:endParaRPr lang="en-US" dirty="0"/>
          </a:p>
          <a:p>
            <a:r>
              <a:rPr lang="en-US" dirty="0"/>
              <a:t>Using my </a:t>
            </a:r>
            <a:r>
              <a:rPr lang="en-US" dirty="0" err="1"/>
              <a:t>spidy</a:t>
            </a:r>
            <a:r>
              <a:rPr lang="en-US" dirty="0"/>
              <a:t> powers, I pulled near complete coverage from traversing through UMLS hierarchies to pick up all relevant terms: </a:t>
            </a:r>
          </a:p>
          <a:p>
            <a:r>
              <a:rPr lang="en-US" dirty="0"/>
              <a:t>1* An amazing 54K body location terms, </a:t>
            </a:r>
          </a:p>
          <a:p>
            <a:r>
              <a:rPr lang="en-US" dirty="0"/>
              <a:t>   But had to Hand curated an additional 36 laterality terms </a:t>
            </a:r>
          </a:p>
          <a:p>
            <a:endParaRPr lang="en-US" dirty="0"/>
          </a:p>
          <a:p>
            <a:r>
              <a:rPr lang="en-US" dirty="0"/>
              <a:t>2* 4K Body Strength terms</a:t>
            </a:r>
          </a:p>
          <a:p>
            <a:r>
              <a:rPr lang="en-US" dirty="0"/>
              <a:t>3* 800 Range of Motion terms</a:t>
            </a:r>
          </a:p>
          <a:p>
            <a:r>
              <a:rPr lang="en-US" dirty="0"/>
              <a:t>4* 2.3K qualifiers</a:t>
            </a:r>
          </a:p>
          <a:p>
            <a:r>
              <a:rPr lang="en-US" dirty="0"/>
              <a:t>5* 70 or so manually curated confounding terms.</a:t>
            </a:r>
          </a:p>
          <a:p>
            <a:r>
              <a:rPr lang="en-US" dirty="0"/>
              <a:t>A note here:  if I found 4,000 ways  of saying strength, how many records, how many manual annotations would I need to get that kind of coverage? </a:t>
            </a:r>
          </a:p>
          <a:p>
            <a:endParaRPr lang="en-US" dirty="0"/>
          </a:p>
          <a:p>
            <a:r>
              <a:rPr lang="en-US" dirty="0"/>
              <a:t>A particularly relevant ingredient:  I used UCUM, a side terminology that covers </a:t>
            </a:r>
            <a:r>
              <a:rPr lang="en-US" i="1" u="sng" dirty="0"/>
              <a:t>units of measure </a:t>
            </a:r>
            <a:r>
              <a:rPr lang="en-US" dirty="0"/>
              <a:t>– pound, degrees, joules, and the myriad abbreviations these have.   </a:t>
            </a:r>
          </a:p>
        </p:txBody>
      </p:sp>
      <p:sp>
        <p:nvSpPr>
          <p:cNvPr id="4" name="Slide Number Placeholder 3"/>
          <p:cNvSpPr>
            <a:spLocks noGrp="1"/>
          </p:cNvSpPr>
          <p:nvPr>
            <p:ph type="sldNum" sz="quarter" idx="5"/>
          </p:nvPr>
        </p:nvSpPr>
        <p:spPr/>
        <p:txBody>
          <a:bodyPr/>
          <a:lstStyle/>
          <a:p>
            <a:fld id="{1AF64890-3442-480B-BB26-BF0A6B0D5AD5}" type="slidenum">
              <a:rPr lang="en-US" smtClean="0"/>
              <a:t>8</a:t>
            </a:fld>
            <a:endParaRPr lang="en-US"/>
          </a:p>
        </p:txBody>
      </p:sp>
    </p:spTree>
    <p:extLst>
      <p:ext uri="{BB962C8B-B14F-4D97-AF65-F5344CB8AC3E}">
        <p14:creationId xmlns:p14="http://schemas.microsoft.com/office/powerpoint/2010/main" val="3178491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anything else is done, </a:t>
            </a:r>
          </a:p>
          <a:p>
            <a:r>
              <a:rPr lang="en-US" dirty="0"/>
              <a:t>    a GENERIC pipeline </a:t>
            </a:r>
          </a:p>
          <a:p>
            <a:r>
              <a:rPr lang="en-US" dirty="0"/>
              <a:t>     1* – segments/decomposes/parses the text into sections, sentences, </a:t>
            </a:r>
            <a:r>
              <a:rPr lang="en-US" dirty="0" err="1"/>
              <a:t>slot:values</a:t>
            </a:r>
            <a:r>
              <a:rPr lang="en-US" dirty="0"/>
              <a:t>, list elements, terms, </a:t>
            </a:r>
          </a:p>
          <a:p>
            <a:r>
              <a:rPr lang="en-US" dirty="0"/>
              <a:t>   is employed.</a:t>
            </a:r>
          </a:p>
          <a:p>
            <a:endParaRPr lang="en-US" dirty="0"/>
          </a:p>
          <a:p>
            <a:r>
              <a:rPr lang="en-US" dirty="0"/>
              <a:t>As part of this GENERIC pipeline, </a:t>
            </a:r>
          </a:p>
          <a:p>
            <a:r>
              <a:rPr lang="en-US" dirty="0"/>
              <a:t>     each term gets labeled with some useful attributes: </a:t>
            </a:r>
          </a:p>
          <a:p>
            <a:r>
              <a:rPr lang="en-US" dirty="0"/>
              <a:t>       if is it negated, was it talking about something in the past, was it a hypothetical or conditional</a:t>
            </a:r>
          </a:p>
          <a:p>
            <a:endParaRPr lang="en-US" dirty="0"/>
          </a:p>
          <a:p>
            <a:r>
              <a:rPr lang="en-US" dirty="0"/>
              <a:t>2* A note about @$!% challenges in the NIH data – the demons within:</a:t>
            </a:r>
          </a:p>
          <a:p>
            <a:pPr marL="171450" indent="-171450">
              <a:buFont typeface="Arial" panose="020B0604020202020204" pitchFamily="34" charset="0"/>
              <a:buChar char="•"/>
            </a:pPr>
            <a:r>
              <a:rPr lang="en-US" dirty="0"/>
              <a:t>3* There were no newlines.  NO NEWLINES.  No newlines. </a:t>
            </a:r>
            <a:r>
              <a:rPr lang="en-US" sz="900" dirty="0"/>
              <a:t>I inferred some by looking for Section name patterns. </a:t>
            </a:r>
          </a:p>
          <a:p>
            <a:pPr marL="0" indent="0">
              <a:buFont typeface="Arial" panose="020B0604020202020204" pitchFamily="34" charset="0"/>
              <a:buNone/>
            </a:pPr>
            <a:endParaRPr lang="en-US" sz="900" dirty="0"/>
          </a:p>
          <a:p>
            <a:pPr marL="171450" indent="-171450">
              <a:buFont typeface="Arial" panose="020B0604020202020204" pitchFamily="34" charset="0"/>
              <a:buChar char="•"/>
            </a:pPr>
            <a:r>
              <a:rPr lang="en-US" dirty="0"/>
              <a:t>4* The data we got from BRIS was overly redacted.   </a:t>
            </a:r>
          </a:p>
          <a:p>
            <a:pPr marL="171450" indent="-171450">
              <a:buFont typeface="Arial" panose="020B0604020202020204" pitchFamily="34" charset="0"/>
              <a:buChar char="•"/>
            </a:pPr>
            <a:r>
              <a:rPr lang="en-US" dirty="0"/>
              <a:t>Redactions within section names as an example.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I mention these here, because, far from being a </a:t>
            </a:r>
            <a:r>
              <a:rPr lang="en-US" b="0" i="1" u="sng" dirty="0"/>
              <a:t>one-off</a:t>
            </a:r>
            <a:r>
              <a:rPr lang="en-US" dirty="0"/>
              <a:t> set of demons, they show up in datasets.  Any experienced informatician would be lying he never saw these two demons before.   I know for a fact that some of our SSA documents are also </a:t>
            </a:r>
            <a:r>
              <a:rPr lang="en-US" dirty="0" err="1"/>
              <a:t>newlineless</a:t>
            </a:r>
            <a:r>
              <a:rPr lang="en-US" dirty="0"/>
              <a:t>.  This is reality. </a:t>
            </a:r>
          </a:p>
          <a:p>
            <a:endParaRPr lang="en-US" dirty="0"/>
          </a:p>
        </p:txBody>
      </p:sp>
      <p:sp>
        <p:nvSpPr>
          <p:cNvPr id="4" name="Slide Number Placeholder 3"/>
          <p:cNvSpPr>
            <a:spLocks noGrp="1"/>
          </p:cNvSpPr>
          <p:nvPr>
            <p:ph type="sldNum" sz="quarter" idx="5"/>
          </p:nvPr>
        </p:nvSpPr>
        <p:spPr/>
        <p:txBody>
          <a:bodyPr/>
          <a:lstStyle/>
          <a:p>
            <a:fld id="{1AF64890-3442-480B-BB26-BF0A6B0D5AD5}" type="slidenum">
              <a:rPr lang="en-US" smtClean="0"/>
              <a:t>9</a:t>
            </a:fld>
            <a:endParaRPr lang="en-US"/>
          </a:p>
        </p:txBody>
      </p:sp>
    </p:spTree>
    <p:extLst>
      <p:ext uri="{BB962C8B-B14F-4D97-AF65-F5344CB8AC3E}">
        <p14:creationId xmlns:p14="http://schemas.microsoft.com/office/powerpoint/2010/main" val="40949494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a:ea typeface="+mn-ea"/>
              <a:cs typeface="+mn-cs"/>
            </a:endParaRPr>
          </a:p>
        </p:txBody>
      </p:sp>
      <p:sp>
        <p:nvSpPr>
          <p:cNvPr id="10" name="Rectangle 9"/>
          <p:cNvSpPr/>
          <p:nvPr/>
        </p:nvSpPr>
        <p:spPr>
          <a:xfrm>
            <a:off x="-12192" y="6053328"/>
            <a:ext cx="2999232"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a:ea typeface="+mn-ea"/>
              <a:cs typeface="+mn-cs"/>
            </a:endParaRPr>
          </a:p>
        </p:txBody>
      </p:sp>
      <p:sp>
        <p:nvSpPr>
          <p:cNvPr id="11" name="Rectangle 10"/>
          <p:cNvSpPr/>
          <p:nvPr/>
        </p:nvSpPr>
        <p:spPr>
          <a:xfrm>
            <a:off x="3145536" y="6044184"/>
            <a:ext cx="90464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a:ea typeface="+mn-ea"/>
              <a:cs typeface="+mn-cs"/>
            </a:endParaRPr>
          </a:p>
        </p:txBody>
      </p:sp>
      <p:sp>
        <p:nvSpPr>
          <p:cNvPr id="8" name="Title 7"/>
          <p:cNvSpPr>
            <a:spLocks noGrp="1"/>
          </p:cNvSpPr>
          <p:nvPr>
            <p:ph type="ctrTitle"/>
          </p:nvPr>
        </p:nvSpPr>
        <p:spPr>
          <a:xfrm>
            <a:off x="3149600" y="4038600"/>
            <a:ext cx="8636000" cy="1828800"/>
          </a:xfrm>
        </p:spPr>
        <p:txBody>
          <a:bodyPr anchor="b"/>
          <a:lstStyle>
            <a:lvl1pPr>
              <a:defRPr cap="all" baseline="0"/>
            </a:lvl1pPr>
          </a:lstStyle>
          <a:p>
            <a:r>
              <a:rPr kumimoji="0" lang="en-US"/>
              <a:t>Click to edit Master title style</a:t>
            </a:r>
          </a:p>
        </p:txBody>
      </p:sp>
      <p:sp>
        <p:nvSpPr>
          <p:cNvPr id="9" name="Subtitle 8"/>
          <p:cNvSpPr>
            <a:spLocks noGrp="1"/>
          </p:cNvSpPr>
          <p:nvPr>
            <p:ph type="subTitle" idx="1"/>
          </p:nvPr>
        </p:nvSpPr>
        <p:spPr>
          <a:xfrm>
            <a:off x="3149600" y="6050037"/>
            <a:ext cx="89408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17" name="Footer Placeholder 16"/>
          <p:cNvSpPr>
            <a:spLocks noGrp="1"/>
          </p:cNvSpPr>
          <p:nvPr>
            <p:ph type="ftr" sz="quarter" idx="11"/>
          </p:nvPr>
        </p:nvSpPr>
        <p:spPr>
          <a:xfrm>
            <a:off x="2780524" y="236539"/>
            <a:ext cx="7823200" cy="365125"/>
          </a:xfrm>
        </p:spPr>
        <p:txBody>
          <a:bodyPr/>
          <a:lstStyle>
            <a:lvl1pPr algn="r">
              <a:defRPr>
                <a:solidFill>
                  <a:schemeClr val="tx2"/>
                </a:solidFill>
              </a:defRPr>
            </a:lvl1pPr>
          </a:lstStyle>
          <a:p>
            <a:endParaRPr lang="en-US">
              <a:solidFill>
                <a:srgbClr val="EBDDC3"/>
              </a:solidFill>
            </a:endParaRPr>
          </a:p>
        </p:txBody>
      </p:sp>
      <p:sp>
        <p:nvSpPr>
          <p:cNvPr id="29" name="Slide Number Placeholder 28"/>
          <p:cNvSpPr>
            <a:spLocks noGrp="1"/>
          </p:cNvSpPr>
          <p:nvPr>
            <p:ph type="sldNum" sz="quarter" idx="12"/>
          </p:nvPr>
        </p:nvSpPr>
        <p:spPr>
          <a:xfrm>
            <a:off x="10668000" y="228600"/>
            <a:ext cx="1117600" cy="381000"/>
          </a:xfrm>
        </p:spPr>
        <p:txBody>
          <a:bodyPr/>
          <a:lstStyle>
            <a:lvl1pPr>
              <a:defRPr>
                <a:solidFill>
                  <a:schemeClr val="tx2"/>
                </a:solidFill>
              </a:defRPr>
            </a:lvl1pPr>
          </a:lstStyle>
          <a:p>
            <a:fld id="{ED192F8A-BCD5-4BD4-B13C-144D75056A96}" type="slidenum">
              <a:rPr lang="en-US" smtClean="0">
                <a:solidFill>
                  <a:srgbClr val="EBDDC3"/>
                </a:solidFill>
              </a:rPr>
              <a:pPr/>
              <a:t>‹#›</a:t>
            </a:fld>
            <a:endParaRPr lang="en-US">
              <a:solidFill>
                <a:srgbClr val="EBDDC3"/>
              </a:solidFill>
            </a:endParaRPr>
          </a:p>
        </p:txBody>
      </p:sp>
      <p:grpSp>
        <p:nvGrpSpPr>
          <p:cNvPr id="12" name="Group 11">
            <a:extLst>
              <a:ext uri="{FF2B5EF4-FFF2-40B4-BE49-F238E27FC236}">
                <a16:creationId xmlns:a16="http://schemas.microsoft.com/office/drawing/2014/main" id="{B280CF9F-E69C-4221-816A-AD6974A4351A}"/>
              </a:ext>
            </a:extLst>
          </p:cNvPr>
          <p:cNvGrpSpPr/>
          <p:nvPr userDrawn="1"/>
        </p:nvGrpSpPr>
        <p:grpSpPr>
          <a:xfrm>
            <a:off x="255622" y="6089916"/>
            <a:ext cx="2559581" cy="617373"/>
            <a:chOff x="9457936" y="291599"/>
            <a:chExt cx="2875557" cy="953161"/>
          </a:xfrm>
        </p:grpSpPr>
        <p:pic>
          <p:nvPicPr>
            <p:cNvPr id="13" name="Picture 12" descr="Logo, company name&#10;&#10;Description automatically generated">
              <a:extLst>
                <a:ext uri="{FF2B5EF4-FFF2-40B4-BE49-F238E27FC236}">
                  <a16:creationId xmlns:a16="http://schemas.microsoft.com/office/drawing/2014/main" id="{4F40D75B-1D83-4269-B9E6-FEDE4159D803}"/>
                </a:ext>
              </a:extLst>
            </p:cNvPr>
            <p:cNvPicPr>
              <a:picLocks noChangeAspect="1"/>
            </p:cNvPicPr>
            <p:nvPr userDrawn="1"/>
          </p:nvPicPr>
          <p:blipFill>
            <a:blip r:embed="rId2"/>
            <a:stretch>
              <a:fillRect/>
            </a:stretch>
          </p:blipFill>
          <p:spPr>
            <a:xfrm>
              <a:off x="10334805" y="291599"/>
              <a:ext cx="1998688" cy="952797"/>
            </a:xfrm>
            <a:prstGeom prst="rect">
              <a:avLst/>
            </a:prstGeom>
          </p:spPr>
        </p:pic>
        <p:pic>
          <p:nvPicPr>
            <p:cNvPr id="14" name="Picture 13" descr="A picture containing text, clipart&#10;&#10;Description automatically generated">
              <a:extLst>
                <a:ext uri="{FF2B5EF4-FFF2-40B4-BE49-F238E27FC236}">
                  <a16:creationId xmlns:a16="http://schemas.microsoft.com/office/drawing/2014/main" id="{1CA7F8C9-42AD-4557-8A2C-92662AEA90B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7871" b="9059"/>
            <a:stretch/>
          </p:blipFill>
          <p:spPr>
            <a:xfrm>
              <a:off x="9457936" y="291963"/>
              <a:ext cx="972496" cy="952797"/>
            </a:xfrm>
            <a:prstGeom prst="rect">
              <a:avLst/>
            </a:prstGeom>
          </p:spPr>
        </p:pic>
      </p:grpSp>
      <p:sp>
        <p:nvSpPr>
          <p:cNvPr id="28" name="Date Placeholder 27"/>
          <p:cNvSpPr>
            <a:spLocks noGrp="1"/>
          </p:cNvSpPr>
          <p:nvPr>
            <p:ph type="dt" sz="half" idx="10"/>
          </p:nvPr>
        </p:nvSpPr>
        <p:spPr>
          <a:xfrm>
            <a:off x="9855200" y="6090787"/>
            <a:ext cx="2743200" cy="685800"/>
          </a:xfrm>
        </p:spPr>
        <p:txBody>
          <a:bodyPr>
            <a:noAutofit/>
          </a:bodyPr>
          <a:lstStyle>
            <a:lvl1pPr algn="ctr">
              <a:defRPr sz="2000">
                <a:solidFill>
                  <a:srgbClr val="FFFFFF"/>
                </a:solidFill>
              </a:defRPr>
            </a:lvl1pPr>
          </a:lstStyle>
          <a:p>
            <a:fld id="{6174B033-E04E-4FF8-8886-F4BC843CE68D}" type="datetimeFigureOut">
              <a:rPr lang="en-US" smtClean="0"/>
              <a:pPr/>
              <a:t>9/26/2021</a:t>
            </a:fld>
            <a:endParaRPr lang="en-US"/>
          </a:p>
        </p:txBody>
      </p:sp>
    </p:spTree>
    <p:extLst>
      <p:ext uri="{BB962C8B-B14F-4D97-AF65-F5344CB8AC3E}">
        <p14:creationId xmlns:p14="http://schemas.microsoft.com/office/powerpoint/2010/main" val="306043261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174B033-E04E-4FF8-8886-F4BC843CE68D}" type="datetimeFigureOut">
              <a:rPr lang="en-US" smtClean="0">
                <a:solidFill>
                  <a:srgbClr val="775F55"/>
                </a:solidFill>
              </a:rPr>
              <a:pPr/>
              <a:t>9/26/2021</a:t>
            </a:fld>
            <a:endParaRPr lang="en-US">
              <a:solidFill>
                <a:srgbClr val="775F55"/>
              </a:solidFill>
            </a:endParaRPr>
          </a:p>
        </p:txBody>
      </p:sp>
      <p:sp>
        <p:nvSpPr>
          <p:cNvPr id="5" name="Footer Placeholder 4"/>
          <p:cNvSpPr>
            <a:spLocks noGrp="1"/>
          </p:cNvSpPr>
          <p:nvPr>
            <p:ph type="ftr" sz="quarter" idx="11"/>
          </p:nvPr>
        </p:nvSpPr>
        <p:spPr/>
        <p:txBody>
          <a:bodyPr/>
          <a:lstStyle/>
          <a:p>
            <a:endParaRPr lang="en-US">
              <a:solidFill>
                <a:srgbClr val="775F55"/>
              </a:solidFill>
            </a:endParaRPr>
          </a:p>
        </p:txBody>
      </p:sp>
      <p:sp>
        <p:nvSpPr>
          <p:cNvPr id="6" name="Slide Number Placeholder 5"/>
          <p:cNvSpPr>
            <a:spLocks noGrp="1"/>
          </p:cNvSpPr>
          <p:nvPr>
            <p:ph type="sldNum" sz="quarter" idx="12"/>
          </p:nvPr>
        </p:nvSpPr>
        <p:spPr/>
        <p:txBody>
          <a:bodyPr/>
          <a:lstStyle/>
          <a:p>
            <a:fld id="{ED192F8A-BCD5-4BD4-B13C-144D75056A96}" type="slidenum">
              <a:rPr lang="en-US" smtClean="0"/>
              <a:pPr/>
              <a:t>‹#›</a:t>
            </a:fld>
            <a:endParaRPr lang="en-US"/>
          </a:p>
        </p:txBody>
      </p:sp>
      <p:grpSp>
        <p:nvGrpSpPr>
          <p:cNvPr id="7" name="Group 6">
            <a:extLst>
              <a:ext uri="{FF2B5EF4-FFF2-40B4-BE49-F238E27FC236}">
                <a16:creationId xmlns:a16="http://schemas.microsoft.com/office/drawing/2014/main" id="{6556C3A6-0CFF-4141-AFF2-B30ADFB00A8E}"/>
              </a:ext>
            </a:extLst>
          </p:cNvPr>
          <p:cNvGrpSpPr/>
          <p:nvPr userDrawn="1"/>
        </p:nvGrpSpPr>
        <p:grpSpPr>
          <a:xfrm>
            <a:off x="8976741" y="280125"/>
            <a:ext cx="2780599" cy="916773"/>
            <a:chOff x="9457935" y="302427"/>
            <a:chExt cx="2284690" cy="944088"/>
          </a:xfrm>
        </p:grpSpPr>
        <p:pic>
          <p:nvPicPr>
            <p:cNvPr id="8" name="Picture 7" descr="Logo, company name&#10;&#10;Description automatically generated">
              <a:extLst>
                <a:ext uri="{FF2B5EF4-FFF2-40B4-BE49-F238E27FC236}">
                  <a16:creationId xmlns:a16="http://schemas.microsoft.com/office/drawing/2014/main" id="{5EB8F733-B1B7-4E58-94F8-367D42AE3603}"/>
                </a:ext>
              </a:extLst>
            </p:cNvPr>
            <p:cNvPicPr>
              <a:picLocks noChangeAspect="1"/>
            </p:cNvPicPr>
            <p:nvPr userDrawn="1"/>
          </p:nvPicPr>
          <p:blipFill>
            <a:blip r:embed="rId2"/>
            <a:stretch>
              <a:fillRect/>
            </a:stretch>
          </p:blipFill>
          <p:spPr>
            <a:xfrm>
              <a:off x="10370977" y="317310"/>
              <a:ext cx="1371648" cy="718675"/>
            </a:xfrm>
            <a:prstGeom prst="rect">
              <a:avLst/>
            </a:prstGeom>
          </p:spPr>
        </p:pic>
        <p:pic>
          <p:nvPicPr>
            <p:cNvPr id="9" name="Picture 8" descr="A picture containing text, clipart&#10;&#10;Description automatically generated">
              <a:extLst>
                <a:ext uri="{FF2B5EF4-FFF2-40B4-BE49-F238E27FC236}">
                  <a16:creationId xmlns:a16="http://schemas.microsoft.com/office/drawing/2014/main" id="{F924D8B0-2BB9-47E2-B561-18EFF93F1B4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7871" b="9059"/>
            <a:stretch/>
          </p:blipFill>
          <p:spPr>
            <a:xfrm>
              <a:off x="9457935" y="302427"/>
              <a:ext cx="972496" cy="944088"/>
            </a:xfrm>
            <a:prstGeom prst="rect">
              <a:avLst/>
            </a:prstGeom>
          </p:spPr>
        </p:pic>
      </p:grpSp>
    </p:spTree>
    <p:extLst>
      <p:ext uri="{BB962C8B-B14F-4D97-AF65-F5344CB8AC3E}">
        <p14:creationId xmlns:p14="http://schemas.microsoft.com/office/powerpoint/2010/main" val="2272504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609601"/>
            <a:ext cx="27432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609600"/>
            <a:ext cx="7416800" cy="5516564"/>
          </a:xfrm>
        </p:spPr>
        <p:txBody>
          <a:bodyPr vert="eaVer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737600" y="6248403"/>
            <a:ext cx="2946400" cy="365125"/>
          </a:xfrm>
        </p:spPr>
        <p:txBody>
          <a:bodyPr/>
          <a:lstStyle/>
          <a:p>
            <a:fld id="{6174B033-E04E-4FF8-8886-F4BC843CE68D}" type="datetimeFigureOut">
              <a:rPr lang="en-US" smtClean="0">
                <a:solidFill>
                  <a:srgbClr val="775F55"/>
                </a:solidFill>
              </a:rPr>
              <a:pPr/>
              <a:t>9/26/2021</a:t>
            </a:fld>
            <a:endParaRPr lang="en-US">
              <a:solidFill>
                <a:srgbClr val="775F55"/>
              </a:solidFill>
            </a:endParaRPr>
          </a:p>
        </p:txBody>
      </p:sp>
      <p:sp>
        <p:nvSpPr>
          <p:cNvPr id="5" name="Footer Placeholder 4"/>
          <p:cNvSpPr>
            <a:spLocks noGrp="1"/>
          </p:cNvSpPr>
          <p:nvPr>
            <p:ph type="ftr" sz="quarter" idx="11"/>
          </p:nvPr>
        </p:nvSpPr>
        <p:spPr>
          <a:xfrm>
            <a:off x="609602" y="6248208"/>
            <a:ext cx="7431311" cy="365125"/>
          </a:xfrm>
        </p:spPr>
        <p:txBody>
          <a:bodyPr/>
          <a:lstStyle/>
          <a:p>
            <a:endParaRPr lang="en-US">
              <a:solidFill>
                <a:srgbClr val="775F55"/>
              </a:solidFill>
            </a:endParaRPr>
          </a:p>
        </p:txBody>
      </p:sp>
      <p:sp>
        <p:nvSpPr>
          <p:cNvPr id="7" name="Rectangle 6"/>
          <p:cNvSpPr/>
          <p:nvPr/>
        </p:nvSpPr>
        <p:spPr bwMode="white">
          <a:xfrm>
            <a:off x="8128424" y="0"/>
            <a:ext cx="42672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a:ea typeface="+mn-ea"/>
              <a:cs typeface="+mn-cs"/>
            </a:endParaRPr>
          </a:p>
        </p:txBody>
      </p:sp>
      <p:sp>
        <p:nvSpPr>
          <p:cNvPr id="8" name="Rectangle 7"/>
          <p:cNvSpPr/>
          <p:nvPr/>
        </p:nvSpPr>
        <p:spPr>
          <a:xfrm>
            <a:off x="8189384" y="609600"/>
            <a:ext cx="3048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a:ea typeface="+mn-ea"/>
              <a:cs typeface="+mn-cs"/>
            </a:endParaRPr>
          </a:p>
        </p:txBody>
      </p:sp>
      <p:sp>
        <p:nvSpPr>
          <p:cNvPr id="9" name="Rectangle 8"/>
          <p:cNvSpPr/>
          <p:nvPr/>
        </p:nvSpPr>
        <p:spPr>
          <a:xfrm>
            <a:off x="8189384" y="0"/>
            <a:ext cx="3048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a:ea typeface="+mn-ea"/>
              <a:cs typeface="+mn-cs"/>
            </a:endParaRPr>
          </a:p>
        </p:txBody>
      </p:sp>
      <p:sp>
        <p:nvSpPr>
          <p:cNvPr id="6" name="Slide Number Placeholder 5"/>
          <p:cNvSpPr>
            <a:spLocks noGrp="1"/>
          </p:cNvSpPr>
          <p:nvPr>
            <p:ph type="sldNum" sz="quarter" idx="12"/>
          </p:nvPr>
        </p:nvSpPr>
        <p:spPr>
          <a:xfrm rot="5400000">
            <a:off x="8075084" y="103716"/>
            <a:ext cx="533400" cy="325968"/>
          </a:xfrm>
        </p:spPr>
        <p:txBody>
          <a:bodyPr/>
          <a:lstStyle/>
          <a:p>
            <a:fld id="{ED192F8A-BCD5-4BD4-B13C-144D75056A96}" type="slidenum">
              <a:rPr lang="en-US" smtClean="0"/>
              <a:pPr/>
              <a:t>‹#›</a:t>
            </a:fld>
            <a:endParaRPr lang="en-US"/>
          </a:p>
        </p:txBody>
      </p:sp>
    </p:spTree>
    <p:extLst>
      <p:ext uri="{BB962C8B-B14F-4D97-AF65-F5344CB8AC3E}">
        <p14:creationId xmlns:p14="http://schemas.microsoft.com/office/powerpoint/2010/main" val="3407979768"/>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216429A-7B0E-4E70-A7BE-65B4A2ECCC67}"/>
              </a:ext>
            </a:extLst>
          </p:cNvPr>
          <p:cNvGrpSpPr/>
          <p:nvPr userDrawn="1"/>
        </p:nvGrpSpPr>
        <p:grpSpPr>
          <a:xfrm>
            <a:off x="8987883" y="291276"/>
            <a:ext cx="2635631" cy="916773"/>
            <a:chOff x="9457935" y="302427"/>
            <a:chExt cx="2165579" cy="944088"/>
          </a:xfrm>
        </p:grpSpPr>
        <p:pic>
          <p:nvPicPr>
            <p:cNvPr id="7" name="Picture 6" descr="Logo, company name&#10;&#10;Description automatically generated">
              <a:extLst>
                <a:ext uri="{FF2B5EF4-FFF2-40B4-BE49-F238E27FC236}">
                  <a16:creationId xmlns:a16="http://schemas.microsoft.com/office/drawing/2014/main" id="{11ADE2CD-12F4-4949-9625-A9EFEDF6E771}"/>
                </a:ext>
              </a:extLst>
            </p:cNvPr>
            <p:cNvPicPr>
              <a:picLocks noChangeAspect="1"/>
            </p:cNvPicPr>
            <p:nvPr userDrawn="1"/>
          </p:nvPicPr>
          <p:blipFill>
            <a:blip r:embed="rId2"/>
            <a:stretch>
              <a:fillRect/>
            </a:stretch>
          </p:blipFill>
          <p:spPr>
            <a:xfrm>
              <a:off x="10251866" y="317310"/>
              <a:ext cx="1371648" cy="693155"/>
            </a:xfrm>
            <a:prstGeom prst="rect">
              <a:avLst/>
            </a:prstGeom>
          </p:spPr>
        </p:pic>
        <p:pic>
          <p:nvPicPr>
            <p:cNvPr id="10" name="Picture 9" descr="A picture containing text, clipart&#10;&#10;Description automatically generated">
              <a:extLst>
                <a:ext uri="{FF2B5EF4-FFF2-40B4-BE49-F238E27FC236}">
                  <a16:creationId xmlns:a16="http://schemas.microsoft.com/office/drawing/2014/main" id="{DBFBD4A5-1276-4B8F-9364-1895D61CCC4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7871" b="9059"/>
            <a:stretch/>
          </p:blipFill>
          <p:spPr>
            <a:xfrm>
              <a:off x="9457935" y="302427"/>
              <a:ext cx="972496" cy="944088"/>
            </a:xfrm>
            <a:prstGeom prst="rect">
              <a:avLst/>
            </a:prstGeom>
          </p:spPr>
        </p:pic>
      </p:grpSp>
      <p:sp>
        <p:nvSpPr>
          <p:cNvPr id="2" name="Title 1"/>
          <p:cNvSpPr>
            <a:spLocks noGrp="1"/>
          </p:cNvSpPr>
          <p:nvPr>
            <p:ph type="title"/>
          </p:nvPr>
        </p:nvSpPr>
        <p:spPr>
          <a:xfrm>
            <a:off x="816864" y="228600"/>
            <a:ext cx="10871200" cy="9906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6174B033-E04E-4FF8-8886-F4BC843CE68D}" type="datetimeFigureOut">
              <a:rPr lang="en-US" smtClean="0">
                <a:solidFill>
                  <a:srgbClr val="775F55"/>
                </a:solidFill>
              </a:rPr>
              <a:pPr/>
              <a:t>9/26/2021</a:t>
            </a:fld>
            <a:endParaRPr lang="en-US">
              <a:solidFill>
                <a:srgbClr val="775F55"/>
              </a:solidFill>
            </a:endParaRPr>
          </a:p>
        </p:txBody>
      </p:sp>
      <p:sp>
        <p:nvSpPr>
          <p:cNvPr id="5" name="Footer Placeholder 4"/>
          <p:cNvSpPr>
            <a:spLocks noGrp="1"/>
          </p:cNvSpPr>
          <p:nvPr>
            <p:ph type="ftr" sz="quarter" idx="11"/>
          </p:nvPr>
        </p:nvSpPr>
        <p:spPr/>
        <p:txBody>
          <a:bodyPr/>
          <a:lstStyle/>
          <a:p>
            <a:endParaRPr lang="en-US">
              <a:solidFill>
                <a:srgbClr val="775F55"/>
              </a:solidFill>
            </a:endParaRP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ED192F8A-BCD5-4BD4-B13C-144D75056A96}" type="slidenum">
              <a:rPr lang="en-US" smtClean="0"/>
              <a:pPr/>
              <a:t>‹#›</a:t>
            </a:fld>
            <a:endParaRPr lang="en-US"/>
          </a:p>
        </p:txBody>
      </p:sp>
      <p:sp>
        <p:nvSpPr>
          <p:cNvPr id="8" name="Content Placeholder 7"/>
          <p:cNvSpPr>
            <a:spLocks noGrp="1"/>
          </p:cNvSpPr>
          <p:nvPr>
            <p:ph sz="quarter" idx="1"/>
          </p:nvPr>
        </p:nvSpPr>
        <p:spPr>
          <a:xfrm>
            <a:off x="816864" y="1600200"/>
            <a:ext cx="10871200" cy="4495800"/>
          </a:xfrm>
        </p:spPr>
        <p:txBody>
          <a:body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2071465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1" y="2743200"/>
            <a:ext cx="9497484"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Edit Master text styles</a:t>
            </a:r>
          </a:p>
        </p:txBody>
      </p:sp>
      <p:sp>
        <p:nvSpPr>
          <p:cNvPr id="7" name="Rectangle 6"/>
          <p:cNvSpPr/>
          <p:nvPr/>
        </p:nvSpPr>
        <p:spPr bwMode="white">
          <a:xfrm>
            <a:off x="0" y="1524000"/>
            <a:ext cx="12192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a:ea typeface="+mn-ea"/>
              <a:cs typeface="+mn-cs"/>
            </a:endParaRPr>
          </a:p>
        </p:txBody>
      </p:sp>
      <p:sp>
        <p:nvSpPr>
          <p:cNvPr id="8" name="Rectangle 7"/>
          <p:cNvSpPr/>
          <p:nvPr/>
        </p:nvSpPr>
        <p:spPr>
          <a:xfrm>
            <a:off x="0" y="1600200"/>
            <a:ext cx="17272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a:ea typeface="+mn-ea"/>
              <a:cs typeface="+mn-cs"/>
            </a:endParaRPr>
          </a:p>
        </p:txBody>
      </p:sp>
      <p:sp>
        <p:nvSpPr>
          <p:cNvPr id="9" name="Rectangle 8"/>
          <p:cNvSpPr/>
          <p:nvPr/>
        </p:nvSpPr>
        <p:spPr>
          <a:xfrm>
            <a:off x="1828800" y="1600200"/>
            <a:ext cx="103632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a:ea typeface="+mn-ea"/>
              <a:cs typeface="+mn-cs"/>
            </a:endParaRPr>
          </a:p>
        </p:txBody>
      </p:sp>
      <p:sp>
        <p:nvSpPr>
          <p:cNvPr id="2" name="Title 1"/>
          <p:cNvSpPr>
            <a:spLocks noGrp="1"/>
          </p:cNvSpPr>
          <p:nvPr>
            <p:ph type="title"/>
          </p:nvPr>
        </p:nvSpPr>
        <p:spPr>
          <a:xfrm>
            <a:off x="1828800" y="1600200"/>
            <a:ext cx="10160000" cy="990600"/>
          </a:xfrm>
        </p:spPr>
        <p:txBody>
          <a:bodyPr/>
          <a:lstStyle>
            <a:lvl1pPr algn="l">
              <a:buNone/>
              <a:defRPr sz="4400" b="0" cap="none">
                <a:solidFill>
                  <a:srgbClr val="FFFFFF"/>
                </a:solidFill>
              </a:defRPr>
            </a:lvl1pPr>
          </a:lstStyle>
          <a:p>
            <a:r>
              <a:rPr kumimoji="0" lang="en-US"/>
              <a:t>Click to edit Master title style</a:t>
            </a:r>
          </a:p>
        </p:txBody>
      </p:sp>
      <p:sp>
        <p:nvSpPr>
          <p:cNvPr id="12" name="Date Placeholder 11"/>
          <p:cNvSpPr>
            <a:spLocks noGrp="1"/>
          </p:cNvSpPr>
          <p:nvPr>
            <p:ph type="dt" sz="half" idx="10"/>
          </p:nvPr>
        </p:nvSpPr>
        <p:spPr/>
        <p:txBody>
          <a:bodyPr/>
          <a:lstStyle/>
          <a:p>
            <a:fld id="{6174B033-E04E-4FF8-8886-F4BC843CE68D}" type="datetimeFigureOut">
              <a:rPr lang="en-US" smtClean="0">
                <a:solidFill>
                  <a:srgbClr val="775F55"/>
                </a:solidFill>
              </a:rPr>
              <a:pPr/>
              <a:t>9/26/2021</a:t>
            </a:fld>
            <a:endParaRPr lang="en-US">
              <a:solidFill>
                <a:srgbClr val="775F55"/>
              </a:solidFill>
            </a:endParaRPr>
          </a:p>
        </p:txBody>
      </p:sp>
      <p:sp>
        <p:nvSpPr>
          <p:cNvPr id="13" name="Slide Number Placeholder 12"/>
          <p:cNvSpPr>
            <a:spLocks noGrp="1"/>
          </p:cNvSpPr>
          <p:nvPr>
            <p:ph type="sldNum" sz="quarter" idx="11"/>
          </p:nvPr>
        </p:nvSpPr>
        <p:spPr>
          <a:xfrm>
            <a:off x="0" y="1752600"/>
            <a:ext cx="1727200" cy="701676"/>
          </a:xfrm>
        </p:spPr>
        <p:txBody>
          <a:bodyPr>
            <a:noAutofit/>
          </a:bodyPr>
          <a:lstStyle>
            <a:lvl1pPr>
              <a:defRPr sz="2400">
                <a:solidFill>
                  <a:srgbClr val="FFFFFF"/>
                </a:solidFill>
              </a:defRPr>
            </a:lvl1pPr>
          </a:lstStyle>
          <a:p>
            <a:fld id="{ED192F8A-BCD5-4BD4-B13C-144D75056A96}" type="slidenum">
              <a:rPr lang="en-US" smtClean="0"/>
              <a:pPr/>
              <a:t>‹#›</a:t>
            </a:fld>
            <a:endParaRPr lang="en-US"/>
          </a:p>
        </p:txBody>
      </p:sp>
      <p:sp>
        <p:nvSpPr>
          <p:cNvPr id="14" name="Footer Placeholder 13"/>
          <p:cNvSpPr>
            <a:spLocks noGrp="1"/>
          </p:cNvSpPr>
          <p:nvPr>
            <p:ph type="ftr" sz="quarter" idx="12"/>
          </p:nvPr>
        </p:nvSpPr>
        <p:spPr/>
        <p:txBody>
          <a:bodyPr/>
          <a:lstStyle/>
          <a:p>
            <a:endParaRPr lang="en-US">
              <a:solidFill>
                <a:srgbClr val="775F55"/>
              </a:solidFill>
            </a:endParaRPr>
          </a:p>
        </p:txBody>
      </p:sp>
      <p:grpSp>
        <p:nvGrpSpPr>
          <p:cNvPr id="10" name="Group 9">
            <a:extLst>
              <a:ext uri="{FF2B5EF4-FFF2-40B4-BE49-F238E27FC236}">
                <a16:creationId xmlns:a16="http://schemas.microsoft.com/office/drawing/2014/main" id="{5C33BE88-5EEA-48C1-B408-2CBEB8CEE685}"/>
              </a:ext>
            </a:extLst>
          </p:cNvPr>
          <p:cNvGrpSpPr/>
          <p:nvPr userDrawn="1"/>
        </p:nvGrpSpPr>
        <p:grpSpPr>
          <a:xfrm>
            <a:off x="8987883" y="291276"/>
            <a:ext cx="2635631" cy="916773"/>
            <a:chOff x="9457935" y="302427"/>
            <a:chExt cx="2165579" cy="944088"/>
          </a:xfrm>
        </p:grpSpPr>
        <p:pic>
          <p:nvPicPr>
            <p:cNvPr id="11" name="Picture 10" descr="Logo, company name&#10;&#10;Description automatically generated">
              <a:extLst>
                <a:ext uri="{FF2B5EF4-FFF2-40B4-BE49-F238E27FC236}">
                  <a16:creationId xmlns:a16="http://schemas.microsoft.com/office/drawing/2014/main" id="{2D2F11FA-455B-4CFF-A089-CE0A14F41F39}"/>
                </a:ext>
              </a:extLst>
            </p:cNvPr>
            <p:cNvPicPr>
              <a:picLocks noChangeAspect="1"/>
            </p:cNvPicPr>
            <p:nvPr userDrawn="1"/>
          </p:nvPicPr>
          <p:blipFill>
            <a:blip r:embed="rId2"/>
            <a:stretch>
              <a:fillRect/>
            </a:stretch>
          </p:blipFill>
          <p:spPr>
            <a:xfrm>
              <a:off x="10251866" y="317310"/>
              <a:ext cx="1371648" cy="693155"/>
            </a:xfrm>
            <a:prstGeom prst="rect">
              <a:avLst/>
            </a:prstGeom>
          </p:spPr>
        </p:pic>
        <p:pic>
          <p:nvPicPr>
            <p:cNvPr id="15" name="Picture 14" descr="A picture containing text, clipart&#10;&#10;Description automatically generated">
              <a:extLst>
                <a:ext uri="{FF2B5EF4-FFF2-40B4-BE49-F238E27FC236}">
                  <a16:creationId xmlns:a16="http://schemas.microsoft.com/office/drawing/2014/main" id="{E5037326-F13C-4CDB-82EE-AF68E81368D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7871" b="9059"/>
            <a:stretch/>
          </p:blipFill>
          <p:spPr>
            <a:xfrm>
              <a:off x="9457935" y="302427"/>
              <a:ext cx="972496" cy="944088"/>
            </a:xfrm>
            <a:prstGeom prst="rect">
              <a:avLst/>
            </a:prstGeom>
          </p:spPr>
        </p:pic>
      </p:grpSp>
    </p:spTree>
    <p:extLst>
      <p:ext uri="{BB962C8B-B14F-4D97-AF65-F5344CB8AC3E}">
        <p14:creationId xmlns:p14="http://schemas.microsoft.com/office/powerpoint/2010/main" val="1623687553"/>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812800" y="1589567"/>
            <a:ext cx="5181600" cy="4572000"/>
          </a:xfrm>
        </p:spPr>
        <p:txBody>
          <a:body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459868" y="1589567"/>
            <a:ext cx="5181600" cy="4572000"/>
          </a:xfrm>
        </p:spPr>
        <p:txBody>
          <a:body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7"/>
          <p:cNvSpPr>
            <a:spLocks noGrp="1"/>
          </p:cNvSpPr>
          <p:nvPr>
            <p:ph type="dt" sz="half" idx="15"/>
          </p:nvPr>
        </p:nvSpPr>
        <p:spPr/>
        <p:txBody>
          <a:bodyPr rtlCol="0"/>
          <a:lstStyle/>
          <a:p>
            <a:fld id="{6174B033-E04E-4FF8-8886-F4BC843CE68D}" type="datetimeFigureOut">
              <a:rPr lang="en-US" smtClean="0">
                <a:solidFill>
                  <a:srgbClr val="775F55"/>
                </a:solidFill>
              </a:rPr>
              <a:pPr/>
              <a:t>9/26/2021</a:t>
            </a:fld>
            <a:endParaRPr lang="en-US">
              <a:solidFill>
                <a:srgbClr val="775F55"/>
              </a:solidFill>
            </a:endParaRPr>
          </a:p>
        </p:txBody>
      </p:sp>
      <p:sp>
        <p:nvSpPr>
          <p:cNvPr id="10" name="Slide Number Placeholder 9"/>
          <p:cNvSpPr>
            <a:spLocks noGrp="1"/>
          </p:cNvSpPr>
          <p:nvPr>
            <p:ph type="sldNum" sz="quarter" idx="16"/>
          </p:nvPr>
        </p:nvSpPr>
        <p:spPr/>
        <p:txBody>
          <a:bodyPr rtlCol="0"/>
          <a:lstStyle/>
          <a:p>
            <a:fld id="{ED192F8A-BCD5-4BD4-B13C-144D75056A96}" type="slidenum">
              <a:rPr lang="en-US" smtClean="0"/>
              <a:pPr/>
              <a:t>‹#›</a:t>
            </a:fld>
            <a:endParaRPr lang="en-US"/>
          </a:p>
        </p:txBody>
      </p:sp>
      <p:sp>
        <p:nvSpPr>
          <p:cNvPr id="12" name="Footer Placeholder 11"/>
          <p:cNvSpPr>
            <a:spLocks noGrp="1"/>
          </p:cNvSpPr>
          <p:nvPr>
            <p:ph type="ftr" sz="quarter" idx="17"/>
          </p:nvPr>
        </p:nvSpPr>
        <p:spPr/>
        <p:txBody>
          <a:bodyPr rtlCol="0"/>
          <a:lstStyle/>
          <a:p>
            <a:endParaRPr lang="en-US">
              <a:solidFill>
                <a:srgbClr val="775F55"/>
              </a:solidFill>
            </a:endParaRPr>
          </a:p>
        </p:txBody>
      </p:sp>
    </p:spTree>
    <p:extLst>
      <p:ext uri="{BB962C8B-B14F-4D97-AF65-F5344CB8AC3E}">
        <p14:creationId xmlns:p14="http://schemas.microsoft.com/office/powerpoint/2010/main" val="468796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11200" y="273050"/>
            <a:ext cx="108712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812800" y="2438400"/>
            <a:ext cx="5181600" cy="3581400"/>
          </a:xfrm>
        </p:spPr>
        <p:txBody>
          <a:body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400800" y="2438400"/>
            <a:ext cx="5181600" cy="3581400"/>
          </a:xfrm>
        </p:spPr>
        <p:txBody>
          <a:body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p:txBody>
          <a:bodyPr rtlCol="0"/>
          <a:lstStyle/>
          <a:p>
            <a:fld id="{6174B033-E04E-4FF8-8886-F4BC843CE68D}" type="datetimeFigureOut">
              <a:rPr lang="en-US" smtClean="0">
                <a:solidFill>
                  <a:srgbClr val="775F55"/>
                </a:solidFill>
              </a:rPr>
              <a:pPr/>
              <a:t>9/26/2021</a:t>
            </a:fld>
            <a:endParaRPr lang="en-US">
              <a:solidFill>
                <a:srgbClr val="775F55"/>
              </a:solidFill>
            </a:endParaRPr>
          </a:p>
        </p:txBody>
      </p:sp>
      <p:sp>
        <p:nvSpPr>
          <p:cNvPr id="12" name="Slide Number Placeholder 11"/>
          <p:cNvSpPr>
            <a:spLocks noGrp="1"/>
          </p:cNvSpPr>
          <p:nvPr>
            <p:ph type="sldNum" sz="quarter" idx="16"/>
          </p:nvPr>
        </p:nvSpPr>
        <p:spPr/>
        <p:txBody>
          <a:bodyPr rtlCol="0"/>
          <a:lstStyle/>
          <a:p>
            <a:fld id="{ED192F8A-BCD5-4BD4-B13C-144D75056A96}" type="slidenum">
              <a:rPr lang="en-US" smtClean="0"/>
              <a:pPr/>
              <a:t>‹#›</a:t>
            </a:fld>
            <a:endParaRPr lang="en-US"/>
          </a:p>
        </p:txBody>
      </p:sp>
      <p:sp>
        <p:nvSpPr>
          <p:cNvPr id="14" name="Footer Placeholder 13"/>
          <p:cNvSpPr>
            <a:spLocks noGrp="1"/>
          </p:cNvSpPr>
          <p:nvPr>
            <p:ph type="ftr" sz="quarter" idx="17"/>
          </p:nvPr>
        </p:nvSpPr>
        <p:spPr/>
        <p:txBody>
          <a:bodyPr rtlCol="0"/>
          <a:lstStyle/>
          <a:p>
            <a:endParaRPr lang="en-US">
              <a:solidFill>
                <a:srgbClr val="775F55"/>
              </a:solidFill>
            </a:endParaRPr>
          </a:p>
        </p:txBody>
      </p:sp>
      <p:sp>
        <p:nvSpPr>
          <p:cNvPr id="16" name="Text Placeholder 15"/>
          <p:cNvSpPr>
            <a:spLocks noGrp="1"/>
          </p:cNvSpPr>
          <p:nvPr>
            <p:ph type="body" sz="quarter" idx="1"/>
          </p:nvPr>
        </p:nvSpPr>
        <p:spPr>
          <a:xfrm>
            <a:off x="812800" y="1752600"/>
            <a:ext cx="51816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Edit Master text styles</a:t>
            </a:r>
          </a:p>
        </p:txBody>
      </p:sp>
      <p:sp>
        <p:nvSpPr>
          <p:cNvPr id="15" name="Text Placeholder 14"/>
          <p:cNvSpPr>
            <a:spLocks noGrp="1"/>
          </p:cNvSpPr>
          <p:nvPr>
            <p:ph type="body" sz="quarter" idx="3"/>
          </p:nvPr>
        </p:nvSpPr>
        <p:spPr>
          <a:xfrm>
            <a:off x="6400800" y="1752600"/>
            <a:ext cx="51816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Edit Master text styles</a:t>
            </a:r>
          </a:p>
        </p:txBody>
      </p:sp>
    </p:spTree>
    <p:extLst>
      <p:ext uri="{BB962C8B-B14F-4D97-AF65-F5344CB8AC3E}">
        <p14:creationId xmlns:p14="http://schemas.microsoft.com/office/powerpoint/2010/main" val="1487307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6174B033-E04E-4FF8-8886-F4BC843CE68D}" type="datetimeFigureOut">
              <a:rPr lang="en-US" smtClean="0">
                <a:solidFill>
                  <a:srgbClr val="775F55"/>
                </a:solidFill>
              </a:rPr>
              <a:pPr/>
              <a:t>9/26/2021</a:t>
            </a:fld>
            <a:endParaRPr lang="en-US">
              <a:solidFill>
                <a:srgbClr val="775F55"/>
              </a:solidFill>
            </a:endParaRPr>
          </a:p>
        </p:txBody>
      </p:sp>
      <p:sp>
        <p:nvSpPr>
          <p:cNvPr id="4" name="Footer Placeholder 3"/>
          <p:cNvSpPr>
            <a:spLocks noGrp="1"/>
          </p:cNvSpPr>
          <p:nvPr>
            <p:ph type="ftr" sz="quarter" idx="11"/>
          </p:nvPr>
        </p:nvSpPr>
        <p:spPr/>
        <p:txBody>
          <a:bodyPr/>
          <a:lstStyle/>
          <a:p>
            <a:endParaRPr lang="en-US">
              <a:solidFill>
                <a:srgbClr val="775F55"/>
              </a:solidFill>
            </a:endParaRPr>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ED192F8A-BCD5-4BD4-B13C-144D75056A96}" type="slidenum">
              <a:rPr lang="en-US" smtClean="0"/>
              <a:pPr/>
              <a:t>‹#›</a:t>
            </a:fld>
            <a:endParaRPr lang="en-US"/>
          </a:p>
        </p:txBody>
      </p:sp>
      <p:grpSp>
        <p:nvGrpSpPr>
          <p:cNvPr id="6" name="Group 5">
            <a:extLst>
              <a:ext uri="{FF2B5EF4-FFF2-40B4-BE49-F238E27FC236}">
                <a16:creationId xmlns:a16="http://schemas.microsoft.com/office/drawing/2014/main" id="{8942C222-C1DA-4AFE-BAFA-AC960E8CD9C4}"/>
              </a:ext>
            </a:extLst>
          </p:cNvPr>
          <p:cNvGrpSpPr/>
          <p:nvPr userDrawn="1"/>
        </p:nvGrpSpPr>
        <p:grpSpPr>
          <a:xfrm>
            <a:off x="8987883" y="291276"/>
            <a:ext cx="2635631" cy="916773"/>
            <a:chOff x="9457935" y="302427"/>
            <a:chExt cx="2165579" cy="944088"/>
          </a:xfrm>
        </p:grpSpPr>
        <p:pic>
          <p:nvPicPr>
            <p:cNvPr id="7" name="Picture 6" descr="Logo, company name&#10;&#10;Description automatically generated">
              <a:extLst>
                <a:ext uri="{FF2B5EF4-FFF2-40B4-BE49-F238E27FC236}">
                  <a16:creationId xmlns:a16="http://schemas.microsoft.com/office/drawing/2014/main" id="{4D5A4B4B-D915-4D80-824D-3E345655FBBA}"/>
                </a:ext>
              </a:extLst>
            </p:cNvPr>
            <p:cNvPicPr>
              <a:picLocks noChangeAspect="1"/>
            </p:cNvPicPr>
            <p:nvPr userDrawn="1"/>
          </p:nvPicPr>
          <p:blipFill>
            <a:blip r:embed="rId2"/>
            <a:stretch>
              <a:fillRect/>
            </a:stretch>
          </p:blipFill>
          <p:spPr>
            <a:xfrm>
              <a:off x="10251866" y="317310"/>
              <a:ext cx="1371648" cy="693155"/>
            </a:xfrm>
            <a:prstGeom prst="rect">
              <a:avLst/>
            </a:prstGeom>
          </p:spPr>
        </p:pic>
        <p:pic>
          <p:nvPicPr>
            <p:cNvPr id="8" name="Picture 7" descr="A picture containing text, clipart&#10;&#10;Description automatically generated">
              <a:extLst>
                <a:ext uri="{FF2B5EF4-FFF2-40B4-BE49-F238E27FC236}">
                  <a16:creationId xmlns:a16="http://schemas.microsoft.com/office/drawing/2014/main" id="{ECCCE14B-620A-49F7-9FAA-E9D86E597AF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7871" b="9059"/>
            <a:stretch/>
          </p:blipFill>
          <p:spPr>
            <a:xfrm>
              <a:off x="9457935" y="302427"/>
              <a:ext cx="972496" cy="944088"/>
            </a:xfrm>
            <a:prstGeom prst="rect">
              <a:avLst/>
            </a:prstGeom>
          </p:spPr>
        </p:pic>
      </p:grpSp>
    </p:spTree>
    <p:extLst>
      <p:ext uri="{BB962C8B-B14F-4D97-AF65-F5344CB8AC3E}">
        <p14:creationId xmlns:p14="http://schemas.microsoft.com/office/powerpoint/2010/main" val="57223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74B033-E04E-4FF8-8886-F4BC843CE68D}" type="datetimeFigureOut">
              <a:rPr lang="en-US" smtClean="0">
                <a:solidFill>
                  <a:srgbClr val="775F55"/>
                </a:solidFill>
              </a:rPr>
              <a:pPr/>
              <a:t>9/26/2021</a:t>
            </a:fld>
            <a:endParaRPr lang="en-US">
              <a:solidFill>
                <a:srgbClr val="775F55"/>
              </a:solidFill>
            </a:endParaRPr>
          </a:p>
        </p:txBody>
      </p:sp>
      <p:sp>
        <p:nvSpPr>
          <p:cNvPr id="3" name="Footer Placeholder 2"/>
          <p:cNvSpPr>
            <a:spLocks noGrp="1"/>
          </p:cNvSpPr>
          <p:nvPr>
            <p:ph type="ftr" sz="quarter" idx="11"/>
          </p:nvPr>
        </p:nvSpPr>
        <p:spPr/>
        <p:txBody>
          <a:bodyPr/>
          <a:lstStyle/>
          <a:p>
            <a:endParaRPr lang="en-US">
              <a:solidFill>
                <a:srgbClr val="775F55"/>
              </a:solidFill>
            </a:endParaRPr>
          </a:p>
        </p:txBody>
      </p:sp>
      <p:sp>
        <p:nvSpPr>
          <p:cNvPr id="4" name="Slide Number Placeholder 3"/>
          <p:cNvSpPr>
            <a:spLocks noGrp="1"/>
          </p:cNvSpPr>
          <p:nvPr>
            <p:ph type="sldNum" sz="quarter" idx="12"/>
          </p:nvPr>
        </p:nvSpPr>
        <p:spPr>
          <a:xfrm>
            <a:off x="0" y="6248400"/>
            <a:ext cx="711200" cy="381000"/>
          </a:xfrm>
        </p:spPr>
        <p:txBody>
          <a:bodyPr/>
          <a:lstStyle>
            <a:lvl1pPr>
              <a:defRPr>
                <a:solidFill>
                  <a:schemeClr val="tx2"/>
                </a:solidFill>
              </a:defRPr>
            </a:lvl1pPr>
          </a:lstStyle>
          <a:p>
            <a:fld id="{ED192F8A-BCD5-4BD4-B13C-144D75056A96}" type="slidenum">
              <a:rPr lang="en-US" smtClean="0">
                <a:solidFill>
                  <a:srgbClr val="775F55"/>
                </a:solidFill>
              </a:rPr>
              <a:pPr/>
              <a:t>‹#›</a:t>
            </a:fld>
            <a:endParaRPr lang="en-US">
              <a:solidFill>
                <a:srgbClr val="775F55"/>
              </a:solidFill>
            </a:endParaRPr>
          </a:p>
        </p:txBody>
      </p:sp>
    </p:spTree>
    <p:extLst>
      <p:ext uri="{BB962C8B-B14F-4D97-AF65-F5344CB8AC3E}">
        <p14:creationId xmlns:p14="http://schemas.microsoft.com/office/powerpoint/2010/main" val="29459924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0" y="273050"/>
            <a:ext cx="10769600"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p:txBody>
          <a:bodyPr/>
          <a:lstStyle/>
          <a:p>
            <a:fld id="{6174B033-E04E-4FF8-8886-F4BC843CE68D}" type="datetimeFigureOut">
              <a:rPr lang="en-US" smtClean="0">
                <a:solidFill>
                  <a:srgbClr val="775F55"/>
                </a:solidFill>
              </a:rPr>
              <a:pPr/>
              <a:t>9/26/2021</a:t>
            </a:fld>
            <a:endParaRPr lang="en-US">
              <a:solidFill>
                <a:srgbClr val="775F55"/>
              </a:solidFill>
            </a:endParaRPr>
          </a:p>
        </p:txBody>
      </p:sp>
      <p:sp>
        <p:nvSpPr>
          <p:cNvPr id="6" name="Footer Placeholder 5"/>
          <p:cNvSpPr>
            <a:spLocks noGrp="1"/>
          </p:cNvSpPr>
          <p:nvPr>
            <p:ph type="ftr" sz="quarter" idx="11"/>
          </p:nvPr>
        </p:nvSpPr>
        <p:spPr/>
        <p:txBody>
          <a:bodyPr/>
          <a:lstStyle/>
          <a:p>
            <a:endParaRPr lang="en-US">
              <a:solidFill>
                <a:srgbClr val="775F55"/>
              </a:solidFill>
            </a:endParaRPr>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ED192F8A-BCD5-4BD4-B13C-144D75056A96}" type="slidenum">
              <a:rPr lang="en-US" smtClean="0"/>
              <a:pPr/>
              <a:t>‹#›</a:t>
            </a:fld>
            <a:endParaRPr lang="en-US"/>
          </a:p>
        </p:txBody>
      </p:sp>
      <p:sp>
        <p:nvSpPr>
          <p:cNvPr id="3" name="Text Placeholder 2"/>
          <p:cNvSpPr>
            <a:spLocks noGrp="1"/>
          </p:cNvSpPr>
          <p:nvPr>
            <p:ph type="body" idx="2"/>
          </p:nvPr>
        </p:nvSpPr>
        <p:spPr>
          <a:xfrm>
            <a:off x="812800" y="1752600"/>
            <a:ext cx="21336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Edit Master text styles</a:t>
            </a:r>
          </a:p>
        </p:txBody>
      </p:sp>
      <p:sp>
        <p:nvSpPr>
          <p:cNvPr id="9" name="Content Placeholder 8"/>
          <p:cNvSpPr>
            <a:spLocks noGrp="1"/>
          </p:cNvSpPr>
          <p:nvPr>
            <p:ph sz="quarter" idx="1"/>
          </p:nvPr>
        </p:nvSpPr>
        <p:spPr>
          <a:xfrm>
            <a:off x="3149600" y="1752600"/>
            <a:ext cx="8534400" cy="4419600"/>
          </a:xfrm>
        </p:spPr>
        <p:txBody>
          <a:body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grpSp>
        <p:nvGrpSpPr>
          <p:cNvPr id="8" name="Group 7">
            <a:extLst>
              <a:ext uri="{FF2B5EF4-FFF2-40B4-BE49-F238E27FC236}">
                <a16:creationId xmlns:a16="http://schemas.microsoft.com/office/drawing/2014/main" id="{22049A0A-18AC-433F-B43C-5D7A33EF0B32}"/>
              </a:ext>
            </a:extLst>
          </p:cNvPr>
          <p:cNvGrpSpPr/>
          <p:nvPr userDrawn="1"/>
        </p:nvGrpSpPr>
        <p:grpSpPr>
          <a:xfrm>
            <a:off x="8987883" y="291276"/>
            <a:ext cx="2635631" cy="916773"/>
            <a:chOff x="9457935" y="302427"/>
            <a:chExt cx="2165579" cy="944088"/>
          </a:xfrm>
        </p:grpSpPr>
        <p:pic>
          <p:nvPicPr>
            <p:cNvPr id="10" name="Picture 9" descr="Logo, company name&#10;&#10;Description automatically generated">
              <a:extLst>
                <a:ext uri="{FF2B5EF4-FFF2-40B4-BE49-F238E27FC236}">
                  <a16:creationId xmlns:a16="http://schemas.microsoft.com/office/drawing/2014/main" id="{664569EC-C25E-432B-8884-6DA10F3DFD17}"/>
                </a:ext>
              </a:extLst>
            </p:cNvPr>
            <p:cNvPicPr>
              <a:picLocks noChangeAspect="1"/>
            </p:cNvPicPr>
            <p:nvPr userDrawn="1"/>
          </p:nvPicPr>
          <p:blipFill>
            <a:blip r:embed="rId2"/>
            <a:stretch>
              <a:fillRect/>
            </a:stretch>
          </p:blipFill>
          <p:spPr>
            <a:xfrm>
              <a:off x="10251866" y="317310"/>
              <a:ext cx="1371648" cy="693155"/>
            </a:xfrm>
            <a:prstGeom prst="rect">
              <a:avLst/>
            </a:prstGeom>
          </p:spPr>
        </p:pic>
        <p:pic>
          <p:nvPicPr>
            <p:cNvPr id="11" name="Picture 10" descr="A picture containing text, clipart&#10;&#10;Description automatically generated">
              <a:extLst>
                <a:ext uri="{FF2B5EF4-FFF2-40B4-BE49-F238E27FC236}">
                  <a16:creationId xmlns:a16="http://schemas.microsoft.com/office/drawing/2014/main" id="{87F454D8-9BF8-49B8-A888-525C17DCF4B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7871" b="9059"/>
            <a:stretch/>
          </p:blipFill>
          <p:spPr>
            <a:xfrm>
              <a:off x="9457935" y="302427"/>
              <a:ext cx="972496" cy="944088"/>
            </a:xfrm>
            <a:prstGeom prst="rect">
              <a:avLst/>
            </a:prstGeom>
          </p:spPr>
        </p:pic>
      </p:grpSp>
    </p:spTree>
    <p:extLst>
      <p:ext uri="{BB962C8B-B14F-4D97-AF65-F5344CB8AC3E}">
        <p14:creationId xmlns:p14="http://schemas.microsoft.com/office/powerpoint/2010/main" val="1587963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133600" y="5486400"/>
            <a:ext cx="97536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Edit Master text styles</a:t>
            </a:r>
          </a:p>
        </p:txBody>
      </p:sp>
      <p:sp>
        <p:nvSpPr>
          <p:cNvPr id="8" name="Rectangle 7"/>
          <p:cNvSpPr/>
          <p:nvPr/>
        </p:nvSpPr>
        <p:spPr bwMode="white">
          <a:xfrm>
            <a:off x="-12192" y="4572000"/>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a:ea typeface="+mn-ea"/>
              <a:cs typeface="+mn-cs"/>
            </a:endParaRPr>
          </a:p>
        </p:txBody>
      </p:sp>
      <p:sp>
        <p:nvSpPr>
          <p:cNvPr id="9" name="Rectangle 8"/>
          <p:cNvSpPr/>
          <p:nvPr/>
        </p:nvSpPr>
        <p:spPr>
          <a:xfrm>
            <a:off x="-12192" y="4663440"/>
            <a:ext cx="195072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a:ea typeface="+mn-ea"/>
              <a:cs typeface="+mn-cs"/>
            </a:endParaRPr>
          </a:p>
        </p:txBody>
      </p:sp>
      <p:sp>
        <p:nvSpPr>
          <p:cNvPr id="10" name="Rectangle 9"/>
          <p:cNvSpPr/>
          <p:nvPr/>
        </p:nvSpPr>
        <p:spPr>
          <a:xfrm>
            <a:off x="2060448" y="4654296"/>
            <a:ext cx="10131552"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a:ea typeface="+mn-ea"/>
              <a:cs typeface="+mn-cs"/>
            </a:endParaRPr>
          </a:p>
        </p:txBody>
      </p:sp>
      <p:sp>
        <p:nvSpPr>
          <p:cNvPr id="2" name="Title 1"/>
          <p:cNvSpPr>
            <a:spLocks noGrp="1"/>
          </p:cNvSpPr>
          <p:nvPr>
            <p:ph type="title"/>
          </p:nvPr>
        </p:nvSpPr>
        <p:spPr>
          <a:xfrm>
            <a:off x="2133600" y="4648200"/>
            <a:ext cx="97536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930400" y="0"/>
            <a:ext cx="134112"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a:ea typeface="+mn-ea"/>
              <a:cs typeface="+mn-cs"/>
            </a:endParaRPr>
          </a:p>
        </p:txBody>
      </p:sp>
      <p:sp>
        <p:nvSpPr>
          <p:cNvPr id="12" name="Date Placeholder 11"/>
          <p:cNvSpPr>
            <a:spLocks noGrp="1"/>
          </p:cNvSpPr>
          <p:nvPr>
            <p:ph type="dt" sz="half" idx="10"/>
          </p:nvPr>
        </p:nvSpPr>
        <p:spPr>
          <a:xfrm>
            <a:off x="8331200" y="6248401"/>
            <a:ext cx="3556000" cy="365125"/>
          </a:xfrm>
        </p:spPr>
        <p:txBody>
          <a:bodyPr rtlCol="0"/>
          <a:lstStyle/>
          <a:p>
            <a:fld id="{6174B033-E04E-4FF8-8886-F4BC843CE68D}" type="datetimeFigureOut">
              <a:rPr lang="en-US" smtClean="0">
                <a:solidFill>
                  <a:srgbClr val="775F55"/>
                </a:solidFill>
              </a:rPr>
              <a:pPr/>
              <a:t>9/26/2021</a:t>
            </a:fld>
            <a:endParaRPr lang="en-US">
              <a:solidFill>
                <a:srgbClr val="775F55"/>
              </a:solidFill>
            </a:endParaRPr>
          </a:p>
        </p:txBody>
      </p:sp>
      <p:sp>
        <p:nvSpPr>
          <p:cNvPr id="13" name="Slide Number Placeholder 12"/>
          <p:cNvSpPr>
            <a:spLocks noGrp="1"/>
          </p:cNvSpPr>
          <p:nvPr>
            <p:ph type="sldNum" sz="quarter" idx="11"/>
          </p:nvPr>
        </p:nvSpPr>
        <p:spPr>
          <a:xfrm>
            <a:off x="0" y="4667249"/>
            <a:ext cx="1930400" cy="663578"/>
          </a:xfrm>
        </p:spPr>
        <p:txBody>
          <a:bodyPr rtlCol="0"/>
          <a:lstStyle>
            <a:lvl1pPr>
              <a:defRPr sz="2800"/>
            </a:lvl1pPr>
          </a:lstStyle>
          <a:p>
            <a:fld id="{ED192F8A-BCD5-4BD4-B13C-144D75056A96}" type="slidenum">
              <a:rPr lang="en-US" smtClean="0"/>
              <a:pPr/>
              <a:t>‹#›</a:t>
            </a:fld>
            <a:endParaRPr lang="en-US"/>
          </a:p>
        </p:txBody>
      </p:sp>
      <p:sp>
        <p:nvSpPr>
          <p:cNvPr id="14" name="Footer Placeholder 13"/>
          <p:cNvSpPr>
            <a:spLocks noGrp="1"/>
          </p:cNvSpPr>
          <p:nvPr>
            <p:ph type="ftr" sz="quarter" idx="12"/>
          </p:nvPr>
        </p:nvSpPr>
        <p:spPr>
          <a:xfrm>
            <a:off x="2133600" y="6248207"/>
            <a:ext cx="6096000" cy="365125"/>
          </a:xfrm>
        </p:spPr>
        <p:txBody>
          <a:bodyPr rtlCol="0"/>
          <a:lstStyle/>
          <a:p>
            <a:endParaRPr lang="en-US">
              <a:solidFill>
                <a:srgbClr val="775F55"/>
              </a:solidFill>
            </a:endParaRPr>
          </a:p>
        </p:txBody>
      </p:sp>
      <p:sp>
        <p:nvSpPr>
          <p:cNvPr id="3" name="Picture Placeholder 2"/>
          <p:cNvSpPr>
            <a:spLocks noGrp="1"/>
          </p:cNvSpPr>
          <p:nvPr>
            <p:ph type="pic" idx="1"/>
          </p:nvPr>
        </p:nvSpPr>
        <p:spPr>
          <a:xfrm>
            <a:off x="2080768" y="0"/>
            <a:ext cx="10111232" cy="4568952"/>
          </a:xfrm>
          <a:solidFill>
            <a:schemeClr val="accent1">
              <a:tint val="40000"/>
            </a:schemeClr>
          </a:solidFill>
          <a:ln>
            <a:noFill/>
          </a:ln>
        </p:spPr>
        <p:txBody>
          <a:bodyPr/>
          <a:lstStyle>
            <a:lvl1pPr marL="0" indent="0">
              <a:buNone/>
              <a:defRPr sz="3200"/>
            </a:lvl1pPr>
          </a:lstStyle>
          <a:p>
            <a:r>
              <a:rPr kumimoji="0" lang="en-US"/>
              <a:t>Click icon to add picture</a:t>
            </a:r>
          </a:p>
        </p:txBody>
      </p:sp>
      <p:grpSp>
        <p:nvGrpSpPr>
          <p:cNvPr id="15" name="Group 14">
            <a:extLst>
              <a:ext uri="{FF2B5EF4-FFF2-40B4-BE49-F238E27FC236}">
                <a16:creationId xmlns:a16="http://schemas.microsoft.com/office/drawing/2014/main" id="{884EE755-FD78-4F3E-BC25-D842CC9EE97E}"/>
              </a:ext>
            </a:extLst>
          </p:cNvPr>
          <p:cNvGrpSpPr/>
          <p:nvPr userDrawn="1"/>
        </p:nvGrpSpPr>
        <p:grpSpPr>
          <a:xfrm>
            <a:off x="9867064" y="4654083"/>
            <a:ext cx="2201871" cy="707424"/>
            <a:chOff x="9457935" y="302426"/>
            <a:chExt cx="2321951" cy="944089"/>
          </a:xfrm>
        </p:grpSpPr>
        <p:pic>
          <p:nvPicPr>
            <p:cNvPr id="16" name="Picture 15" descr="Logo, company name&#10;&#10;Description automatically generated">
              <a:extLst>
                <a:ext uri="{FF2B5EF4-FFF2-40B4-BE49-F238E27FC236}">
                  <a16:creationId xmlns:a16="http://schemas.microsoft.com/office/drawing/2014/main" id="{30D2CA5C-9999-491A-8303-09899770F6F4}"/>
                </a:ext>
              </a:extLst>
            </p:cNvPr>
            <p:cNvPicPr>
              <a:picLocks noChangeAspect="1"/>
            </p:cNvPicPr>
            <p:nvPr userDrawn="1"/>
          </p:nvPicPr>
          <p:blipFill>
            <a:blip r:embed="rId2"/>
            <a:stretch>
              <a:fillRect/>
            </a:stretch>
          </p:blipFill>
          <p:spPr>
            <a:xfrm>
              <a:off x="10408238" y="302426"/>
              <a:ext cx="1371648" cy="943989"/>
            </a:xfrm>
            <a:prstGeom prst="rect">
              <a:avLst/>
            </a:prstGeom>
          </p:spPr>
        </p:pic>
        <p:pic>
          <p:nvPicPr>
            <p:cNvPr id="17" name="Picture 16" descr="A picture containing text, clipart&#10;&#10;Description automatically generated">
              <a:extLst>
                <a:ext uri="{FF2B5EF4-FFF2-40B4-BE49-F238E27FC236}">
                  <a16:creationId xmlns:a16="http://schemas.microsoft.com/office/drawing/2014/main" id="{C4DB5B70-5A9E-4ACC-B958-25940B23143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7871" b="9059"/>
            <a:stretch/>
          </p:blipFill>
          <p:spPr>
            <a:xfrm>
              <a:off x="9457935" y="302427"/>
              <a:ext cx="972496" cy="944088"/>
            </a:xfrm>
            <a:prstGeom prst="rect">
              <a:avLst/>
            </a:prstGeom>
          </p:spPr>
        </p:pic>
      </p:grpSp>
    </p:spTree>
    <p:extLst>
      <p:ext uri="{BB962C8B-B14F-4D97-AF65-F5344CB8AC3E}">
        <p14:creationId xmlns:p14="http://schemas.microsoft.com/office/powerpoint/2010/main" val="356343623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812800" y="228600"/>
            <a:ext cx="108712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816864" y="1600200"/>
            <a:ext cx="10871200" cy="4526280"/>
          </a:xfrm>
          <a:prstGeom prst="rect">
            <a:avLst/>
          </a:prstGeom>
        </p:spPr>
        <p:txBody>
          <a:bodyPr vert="horz">
            <a:normAutofit/>
          </a:bodyPr>
          <a:lstStyle/>
          <a:p>
            <a:pPr lvl="0" eaLnBrk="1" latinLnBrk="0" hangingPunct="1"/>
            <a:r>
              <a:rPr kumimoji="0" lang="en-US"/>
              <a:t>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8128000" y="6248401"/>
            <a:ext cx="3556000" cy="365125"/>
          </a:xfrm>
          <a:prstGeom prst="rect">
            <a:avLst/>
          </a:prstGeom>
        </p:spPr>
        <p:txBody>
          <a:bodyPr vert="horz" anchor="ctr" anchorCtr="0"/>
          <a:lstStyle>
            <a:lvl1pPr algn="l" eaLnBrk="1" latinLnBrk="0" hangingPunct="1">
              <a:defRPr kumimoji="0" sz="1400">
                <a:solidFill>
                  <a:schemeClr val="tx2"/>
                </a:solidFill>
              </a:defRPr>
            </a:lvl1pPr>
          </a:lstStyle>
          <a:p>
            <a:fld id="{6174B033-E04E-4FF8-8886-F4BC843CE68D}" type="datetimeFigureOut">
              <a:rPr lang="en-US" smtClean="0">
                <a:solidFill>
                  <a:srgbClr val="775F55"/>
                </a:solidFill>
              </a:rPr>
              <a:pPr/>
              <a:t>9/26/2021</a:t>
            </a:fld>
            <a:endParaRPr lang="en-US">
              <a:solidFill>
                <a:srgbClr val="775F55"/>
              </a:solidFill>
            </a:endParaRPr>
          </a:p>
        </p:txBody>
      </p:sp>
      <p:sp>
        <p:nvSpPr>
          <p:cNvPr id="3" name="Footer Placeholder 2"/>
          <p:cNvSpPr>
            <a:spLocks noGrp="1"/>
          </p:cNvSpPr>
          <p:nvPr>
            <p:ph type="ftr" sz="quarter" idx="3"/>
          </p:nvPr>
        </p:nvSpPr>
        <p:spPr>
          <a:xfrm>
            <a:off x="812801" y="6248207"/>
            <a:ext cx="7228111" cy="365125"/>
          </a:xfrm>
          <a:prstGeom prst="rect">
            <a:avLst/>
          </a:prstGeom>
        </p:spPr>
        <p:txBody>
          <a:bodyPr vert="horz" anchor="ctr"/>
          <a:lstStyle>
            <a:lvl1pPr algn="r" eaLnBrk="1" latinLnBrk="0" hangingPunct="1">
              <a:defRPr kumimoji="0" sz="1400">
                <a:solidFill>
                  <a:schemeClr val="tx2"/>
                </a:solidFill>
              </a:defRPr>
            </a:lvl1pPr>
          </a:lstStyle>
          <a:p>
            <a:endParaRPr lang="en-US">
              <a:solidFill>
                <a:srgbClr val="775F55"/>
              </a:solidFill>
            </a:endParaRPr>
          </a:p>
        </p:txBody>
      </p:sp>
      <p:sp>
        <p:nvSpPr>
          <p:cNvPr id="7" name="Rectangle 6"/>
          <p:cNvSpPr/>
          <p:nvPr/>
        </p:nvSpPr>
        <p:spPr bwMode="white">
          <a:xfrm>
            <a:off x="0" y="1234440"/>
            <a:ext cx="12192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a:ea typeface="+mn-ea"/>
              <a:cs typeface="+mn-cs"/>
            </a:endParaRPr>
          </a:p>
        </p:txBody>
      </p:sp>
      <p:sp>
        <p:nvSpPr>
          <p:cNvPr id="8" name="Rectangle 7"/>
          <p:cNvSpPr/>
          <p:nvPr/>
        </p:nvSpPr>
        <p:spPr>
          <a:xfrm>
            <a:off x="0" y="1280160"/>
            <a:ext cx="7112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a:ea typeface="+mn-ea"/>
              <a:cs typeface="+mn-cs"/>
            </a:endParaRPr>
          </a:p>
        </p:txBody>
      </p:sp>
      <p:sp>
        <p:nvSpPr>
          <p:cNvPr id="9" name="Rectangle 8"/>
          <p:cNvSpPr/>
          <p:nvPr/>
        </p:nvSpPr>
        <p:spPr>
          <a:xfrm>
            <a:off x="787400" y="1280160"/>
            <a:ext cx="1140460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a:ea typeface="+mn-ea"/>
              <a:cs typeface="+mn-cs"/>
            </a:endParaRPr>
          </a:p>
        </p:txBody>
      </p:sp>
      <p:sp>
        <p:nvSpPr>
          <p:cNvPr id="23" name="Slide Number Placeholder 22"/>
          <p:cNvSpPr>
            <a:spLocks noGrp="1"/>
          </p:cNvSpPr>
          <p:nvPr>
            <p:ph type="sldNum" sz="quarter" idx="4"/>
          </p:nvPr>
        </p:nvSpPr>
        <p:spPr>
          <a:xfrm>
            <a:off x="0" y="1272222"/>
            <a:ext cx="7112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ED192F8A-BCD5-4BD4-B13C-144D75056A96}" type="slidenum">
              <a:rPr lang="en-US" smtClean="0"/>
              <a:pPr/>
              <a:t>‹#›</a:t>
            </a:fld>
            <a:endParaRPr lang="en-US"/>
          </a:p>
        </p:txBody>
      </p:sp>
    </p:spTree>
    <p:extLst>
      <p:ext uri="{BB962C8B-B14F-4D97-AF65-F5344CB8AC3E}">
        <p14:creationId xmlns:p14="http://schemas.microsoft.com/office/powerpoint/2010/main" val="102650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11.wdp"/></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microsoft.com/office/2007/relationships/hdphoto" Target="../media/hdphoto12.wdp"/></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14.wdp"/><Relationship Id="rId5" Type="http://schemas.openxmlformats.org/officeDocument/2006/relationships/image" Target="../media/image29.png"/><Relationship Id="rId4" Type="http://schemas.microsoft.com/office/2007/relationships/hdphoto" Target="../media/hdphoto13.wdp"/></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microsoft.com/office/2007/relationships/hdphoto" Target="../media/hdphoto15.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16.wdp"/></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microsoft.com/office/2007/relationships/hdphoto" Target="../media/hdphoto17.wdp"/></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37.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microsoft.com/office/2007/relationships/hdphoto" Target="../media/hdphoto19.wdp"/><Relationship Id="rId5" Type="http://schemas.openxmlformats.org/officeDocument/2006/relationships/image" Target="../media/image39.png"/><Relationship Id="rId4" Type="http://schemas.microsoft.com/office/2007/relationships/hdphoto" Target="../media/hdphoto18.wdp"/></Relationships>
</file>

<file path=ppt/slides/_rels/slide24.xml.rels><?xml version="1.0" encoding="UTF-8" standalone="yes"?>
<Relationships xmlns="http://schemas.openxmlformats.org/package/2006/relationships"><Relationship Id="rId8" Type="http://schemas.microsoft.com/office/2007/relationships/hdphoto" Target="../media/hdphoto7.wdp"/><Relationship Id="rId13" Type="http://schemas.openxmlformats.org/officeDocument/2006/relationships/image" Target="../media/image43.png"/><Relationship Id="rId1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17.png"/><Relationship Id="rId12" Type="http://schemas.microsoft.com/office/2007/relationships/hdphoto" Target="../media/hdphoto22.wdp"/><Relationship Id="rId17" Type="http://schemas.openxmlformats.org/officeDocument/2006/relationships/image" Target="../media/image44.png"/><Relationship Id="rId2" Type="http://schemas.openxmlformats.org/officeDocument/2006/relationships/notesSlide" Target="../notesSlides/notesSlide24.xml"/><Relationship Id="rId16" Type="http://schemas.microsoft.com/office/2007/relationships/hdphoto" Target="../media/hdphoto2.wdp"/><Relationship Id="rId1" Type="http://schemas.openxmlformats.org/officeDocument/2006/relationships/slideLayout" Target="../slideLayouts/slideLayout2.xml"/><Relationship Id="rId6" Type="http://schemas.microsoft.com/office/2007/relationships/hdphoto" Target="../media/hdphoto18.wdp"/><Relationship Id="rId11" Type="http://schemas.openxmlformats.org/officeDocument/2006/relationships/image" Target="../media/image42.png"/><Relationship Id="rId5" Type="http://schemas.openxmlformats.org/officeDocument/2006/relationships/image" Target="../media/image38.png"/><Relationship Id="rId15" Type="http://schemas.openxmlformats.org/officeDocument/2006/relationships/image" Target="../media/image10.png"/><Relationship Id="rId10" Type="http://schemas.microsoft.com/office/2007/relationships/hdphoto" Target="../media/hdphoto21.wdp"/><Relationship Id="rId19" Type="http://schemas.openxmlformats.org/officeDocument/2006/relationships/image" Target="../media/image46.png"/><Relationship Id="rId4" Type="http://schemas.microsoft.com/office/2007/relationships/hdphoto" Target="../media/hdphoto20.wdp"/><Relationship Id="rId9" Type="http://schemas.openxmlformats.org/officeDocument/2006/relationships/image" Target="../media/image41.png"/><Relationship Id="rId14" Type="http://schemas.microsoft.com/office/2007/relationships/hdphoto" Target="../media/hdphoto23.wdp"/></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16.png"/><Relationship Id="rId10" Type="http://schemas.microsoft.com/office/2007/relationships/hdphoto" Target="../media/hdphoto8.wdp"/><Relationship Id="rId4" Type="http://schemas.microsoft.com/office/2007/relationships/hdphoto" Target="../media/hdphoto5.wdp"/><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microsoft.com/office/2007/relationships/hdphoto" Target="../media/hdphoto10.wdp"/><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53968-6A8F-4FB9-9A03-C740CB23A92C}"/>
              </a:ext>
            </a:extLst>
          </p:cNvPr>
          <p:cNvSpPr>
            <a:spLocks noGrp="1"/>
          </p:cNvSpPr>
          <p:nvPr>
            <p:ph type="ctrTitle"/>
          </p:nvPr>
        </p:nvSpPr>
        <p:spPr>
          <a:xfrm>
            <a:off x="3215787" y="1282148"/>
            <a:ext cx="8636000" cy="2401300"/>
          </a:xfrm>
        </p:spPr>
        <p:txBody>
          <a:bodyPr>
            <a:normAutofit fontScale="90000"/>
          </a:bodyPr>
          <a:lstStyle/>
          <a:p>
            <a:pPr rtl="0" fontAlgn="base"/>
            <a:r>
              <a:rPr lang="en-US" sz="4000" b="1" i="0" dirty="0">
                <a:solidFill>
                  <a:schemeClr val="tx1"/>
                </a:solidFill>
                <a:effectLst/>
                <a:latin typeface="Calibri" panose="020F0502020204030204" pitchFamily="34" charset="0"/>
              </a:rPr>
              <a:t>Extracting </a:t>
            </a:r>
            <a:br>
              <a:rPr lang="en-US" sz="4000" b="1" i="0" dirty="0">
                <a:solidFill>
                  <a:schemeClr val="tx1"/>
                </a:solidFill>
                <a:effectLst/>
                <a:latin typeface="Calibri" panose="020F0502020204030204" pitchFamily="34" charset="0"/>
              </a:rPr>
            </a:br>
            <a:r>
              <a:rPr lang="en-US" sz="4000" b="1" i="0" dirty="0">
                <a:solidFill>
                  <a:schemeClr val="tx1"/>
                </a:solidFill>
                <a:effectLst/>
                <a:latin typeface="Calibri" panose="020F0502020204030204" pitchFamily="34" charset="0"/>
              </a:rPr>
              <a:t>Body Function</a:t>
            </a:r>
            <a:br>
              <a:rPr lang="en-US" sz="4000" b="1" i="0" dirty="0">
                <a:solidFill>
                  <a:schemeClr val="tx1"/>
                </a:solidFill>
                <a:effectLst/>
                <a:latin typeface="Calibri" panose="020F0502020204030204" pitchFamily="34" charset="0"/>
              </a:rPr>
            </a:br>
            <a:r>
              <a:rPr lang="en-US" sz="4000" b="1" i="0" dirty="0">
                <a:solidFill>
                  <a:schemeClr val="tx1"/>
                </a:solidFill>
                <a:effectLst/>
                <a:latin typeface="Calibri" panose="020F0502020204030204" pitchFamily="34" charset="0"/>
              </a:rPr>
              <a:t> from </a:t>
            </a:r>
            <a:br>
              <a:rPr lang="en-US" sz="4000" b="1" i="0" dirty="0">
                <a:solidFill>
                  <a:schemeClr val="tx1"/>
                </a:solidFill>
                <a:effectLst/>
                <a:latin typeface="Calibri" panose="020F0502020204030204" pitchFamily="34" charset="0"/>
              </a:rPr>
            </a:br>
            <a:r>
              <a:rPr lang="en-US" b="1" i="0" dirty="0">
                <a:solidFill>
                  <a:schemeClr val="tx1"/>
                </a:solidFill>
                <a:effectLst/>
                <a:latin typeface="Calibri" panose="020F0502020204030204" pitchFamily="34" charset="0"/>
              </a:rPr>
              <a:t>Clinical</a:t>
            </a:r>
            <a:r>
              <a:rPr lang="en-US" sz="4000" b="1" i="0" dirty="0">
                <a:solidFill>
                  <a:schemeClr val="tx1"/>
                </a:solidFill>
                <a:effectLst/>
                <a:latin typeface="Calibri" panose="020F0502020204030204" pitchFamily="34" charset="0"/>
              </a:rPr>
              <a:t> Text </a:t>
            </a:r>
            <a:endParaRPr lang="en-US" sz="4000" dirty="0">
              <a:solidFill>
                <a:schemeClr val="tx1"/>
              </a:solidFill>
            </a:endParaRPr>
          </a:p>
        </p:txBody>
      </p:sp>
      <p:sp>
        <p:nvSpPr>
          <p:cNvPr id="7" name="Subtitle 2">
            <a:extLst>
              <a:ext uri="{FF2B5EF4-FFF2-40B4-BE49-F238E27FC236}">
                <a16:creationId xmlns:a16="http://schemas.microsoft.com/office/drawing/2014/main" id="{47DEDA6E-A56C-4BCC-BF0C-CADC2C583435}"/>
              </a:ext>
            </a:extLst>
          </p:cNvPr>
          <p:cNvSpPr txBox="1">
            <a:spLocks/>
          </p:cNvSpPr>
          <p:nvPr/>
        </p:nvSpPr>
        <p:spPr>
          <a:xfrm>
            <a:off x="3556752" y="5986281"/>
            <a:ext cx="7954070" cy="803848"/>
          </a:xfrm>
          <a:prstGeom prst="rect">
            <a:avLst/>
          </a:prstGeom>
        </p:spPr>
        <p:txBody>
          <a:bodyPr vert="horz" anchor="ctr">
            <a:noAutofit/>
          </a:bodyPr>
          <a:lstStyle>
            <a:lvl1pPr marL="0" indent="0" algn="l" rtl="0" eaLnBrk="1" latinLnBrk="0" hangingPunct="1">
              <a:spcBef>
                <a:spcPts val="700"/>
              </a:spcBef>
              <a:buClr>
                <a:schemeClr val="accent2"/>
              </a:buClr>
              <a:buSzPct val="60000"/>
              <a:buFont typeface="Wingdings"/>
              <a:buNone/>
              <a:defRPr kumimoji="0" sz="2600" kern="1200">
                <a:solidFill>
                  <a:srgbClr val="FFFFFF"/>
                </a:solidFill>
                <a:latin typeface="+mn-lt"/>
                <a:ea typeface="+mn-ea"/>
                <a:cs typeface="+mn-cs"/>
              </a:defRPr>
            </a:lvl1pPr>
            <a:lvl2pPr marL="457200" indent="0" algn="ctr" rtl="0" eaLnBrk="1" latinLnBrk="0" hangingPunct="1">
              <a:spcBef>
                <a:spcPts val="550"/>
              </a:spcBef>
              <a:buClr>
                <a:schemeClr val="accent1"/>
              </a:buClr>
              <a:buSzPct val="70000"/>
              <a:buFont typeface="Wingdings 2"/>
              <a:buNone/>
              <a:defRPr kumimoji="0" sz="2600" kern="1200">
                <a:solidFill>
                  <a:schemeClr val="tx1"/>
                </a:solidFill>
                <a:latin typeface="+mn-lt"/>
                <a:ea typeface="+mn-ea"/>
                <a:cs typeface="+mn-cs"/>
              </a:defRPr>
            </a:lvl2pPr>
            <a:lvl3pPr marL="914400" indent="0" algn="ctr" rtl="0" eaLnBrk="1" latinLnBrk="0" hangingPunct="1">
              <a:spcBef>
                <a:spcPts val="500"/>
              </a:spcBef>
              <a:buClr>
                <a:schemeClr val="accent2"/>
              </a:buClr>
              <a:buSzPct val="75000"/>
              <a:buFont typeface="Wingdings"/>
              <a:buNone/>
              <a:defRPr kumimoji="0" sz="2300" kern="1200">
                <a:solidFill>
                  <a:schemeClr val="tx1"/>
                </a:solidFill>
                <a:latin typeface="+mn-lt"/>
                <a:ea typeface="+mn-ea"/>
                <a:cs typeface="+mn-cs"/>
              </a:defRPr>
            </a:lvl3pPr>
            <a:lvl4pPr marL="1371600" indent="0" algn="ctr" rtl="0" eaLnBrk="1" latinLnBrk="0" hangingPunct="1">
              <a:spcBef>
                <a:spcPts val="400"/>
              </a:spcBef>
              <a:buClr>
                <a:schemeClr val="accent3"/>
              </a:buClr>
              <a:buSzPct val="75000"/>
              <a:buFont typeface="Wingdings"/>
              <a:buNone/>
              <a:defRPr kumimoji="0" sz="2000" kern="1200">
                <a:solidFill>
                  <a:schemeClr val="tx1"/>
                </a:solidFill>
                <a:latin typeface="+mn-lt"/>
                <a:ea typeface="+mn-ea"/>
                <a:cs typeface="+mn-cs"/>
              </a:defRPr>
            </a:lvl4pPr>
            <a:lvl5pPr marL="1828800" indent="0" algn="ctr" rtl="0" eaLnBrk="1" latinLnBrk="0" hangingPunct="1">
              <a:spcBef>
                <a:spcPts val="400"/>
              </a:spcBef>
              <a:buClr>
                <a:schemeClr val="accent4"/>
              </a:buClr>
              <a:buSzPct val="65000"/>
              <a:buFont typeface="Wingdings"/>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1"/>
              </a:buClr>
              <a:buFont typeface="Wingdings"/>
              <a:buNone/>
              <a:defRPr kumimoji="0" sz="1800" kern="1200" baseline="0">
                <a:solidFill>
                  <a:schemeClr val="tx1"/>
                </a:solidFill>
                <a:latin typeface="+mn-lt"/>
                <a:ea typeface="+mn-ea"/>
                <a:cs typeface="+mn-cs"/>
              </a:defRPr>
            </a:lvl6pPr>
            <a:lvl7pPr marL="2743200" indent="0" algn="ctr" rtl="0" eaLnBrk="1" latinLnBrk="0" hangingPunct="1">
              <a:spcBef>
                <a:spcPct val="20000"/>
              </a:spcBef>
              <a:buClr>
                <a:schemeClr val="accent2"/>
              </a:buClr>
              <a:buFont typeface="Wingdings"/>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3"/>
              </a:buClr>
              <a:buFont typeface="Wingdings"/>
              <a:buNone/>
              <a:defRPr kumimoji="0" sz="1800" kern="1200" baseline="0">
                <a:solidFill>
                  <a:schemeClr val="tx1"/>
                </a:solidFill>
                <a:latin typeface="+mn-lt"/>
                <a:ea typeface="+mn-ea"/>
                <a:cs typeface="+mn-cs"/>
              </a:defRPr>
            </a:lvl8pPr>
            <a:lvl9pPr marL="3657600" indent="0" algn="ctr" rtl="0" eaLnBrk="1" latinLnBrk="0" hangingPunct="1">
              <a:spcBef>
                <a:spcPct val="20000"/>
              </a:spcBef>
              <a:buClr>
                <a:schemeClr val="accent4"/>
              </a:buClr>
              <a:buFont typeface="Wingdings"/>
              <a:buNone/>
              <a:defRPr kumimoji="0" sz="1800" kern="1200" baseline="0">
                <a:solidFill>
                  <a:schemeClr val="tx1"/>
                </a:solidFill>
                <a:latin typeface="+mn-lt"/>
                <a:ea typeface="+mn-ea"/>
                <a:cs typeface="+mn-cs"/>
              </a:defRPr>
            </a:lvl9pPr>
          </a:lstStyle>
          <a:p>
            <a:pPr algn="ctr">
              <a:spcBef>
                <a:spcPts val="0"/>
              </a:spcBef>
            </a:pPr>
            <a:r>
              <a:rPr lang="en-US" sz="2000" i="0" dirty="0">
                <a:solidFill>
                  <a:schemeClr val="bg1">
                    <a:lumMod val="95000"/>
                    <a:lumOff val="5000"/>
                  </a:schemeClr>
                </a:solidFill>
                <a:effectLst/>
              </a:rPr>
              <a:t> </a:t>
            </a:r>
            <a:r>
              <a:rPr lang="en-US" sz="2000" i="1" u="sng" dirty="0">
                <a:solidFill>
                  <a:schemeClr val="bg1">
                    <a:lumMod val="95000"/>
                    <a:lumOff val="5000"/>
                  </a:schemeClr>
                </a:solidFill>
                <a:effectLst/>
              </a:rPr>
              <a:t>August 26, 2021</a:t>
            </a:r>
          </a:p>
          <a:p>
            <a:pPr algn="ctr">
              <a:spcBef>
                <a:spcPts val="0"/>
              </a:spcBef>
            </a:pPr>
            <a:r>
              <a:rPr lang="en-US" sz="2000" i="1" u="sng" dirty="0">
                <a:solidFill>
                  <a:schemeClr val="bg1">
                    <a:lumMod val="95000"/>
                    <a:lumOff val="5000"/>
                  </a:schemeClr>
                </a:solidFill>
                <a:effectLst/>
              </a:rPr>
              <a:t> Presentation to SSA</a:t>
            </a:r>
            <a:endParaRPr lang="en-US" sz="2000" dirty="0">
              <a:solidFill>
                <a:schemeClr val="bg1">
                  <a:lumMod val="95000"/>
                  <a:lumOff val="5000"/>
                </a:schemeClr>
              </a:solidFill>
              <a:effectLst/>
            </a:endParaRPr>
          </a:p>
        </p:txBody>
      </p:sp>
      <p:grpSp>
        <p:nvGrpSpPr>
          <p:cNvPr id="9" name="Group 8">
            <a:extLst>
              <a:ext uri="{FF2B5EF4-FFF2-40B4-BE49-F238E27FC236}">
                <a16:creationId xmlns:a16="http://schemas.microsoft.com/office/drawing/2014/main" id="{15C49F78-E7D4-4701-A8B2-C3BC8BD172E9}"/>
              </a:ext>
            </a:extLst>
          </p:cNvPr>
          <p:cNvGrpSpPr/>
          <p:nvPr/>
        </p:nvGrpSpPr>
        <p:grpSpPr>
          <a:xfrm>
            <a:off x="7549662" y="-180612"/>
            <a:ext cx="6096000" cy="5867400"/>
            <a:chOff x="4623753" y="1924531"/>
            <a:chExt cx="3753092" cy="3692278"/>
          </a:xfrm>
        </p:grpSpPr>
        <p:pic>
          <p:nvPicPr>
            <p:cNvPr id="10" name="Content Placeholder 4">
              <a:extLst>
                <a:ext uri="{FF2B5EF4-FFF2-40B4-BE49-F238E27FC236}">
                  <a16:creationId xmlns:a16="http://schemas.microsoft.com/office/drawing/2014/main" id="{AE7751A4-2975-4CF1-AC7E-0D4B33D4713F}"/>
                </a:ext>
              </a:extLst>
            </p:cNvPr>
            <p:cNvPicPr>
              <a:picLocks noChangeAspect="1"/>
            </p:cNvPicPr>
            <p:nvPr/>
          </p:nvPicPr>
          <p:blipFill rotWithShape="1">
            <a:blip r:embed="rId3">
              <a:alphaModFix amt="49000"/>
            </a:blip>
            <a:srcRect l="4798" t="7395" r="4014" b="24277"/>
            <a:stretch/>
          </p:blipFill>
          <p:spPr>
            <a:xfrm>
              <a:off x="4623753" y="1924531"/>
              <a:ext cx="3753092" cy="3692278"/>
            </a:xfrm>
            <a:prstGeom prst="flowChartConnector">
              <a:avLst/>
            </a:prstGeom>
          </p:spPr>
        </p:pic>
        <p:sp>
          <p:nvSpPr>
            <p:cNvPr id="11" name="Oval 10">
              <a:extLst>
                <a:ext uri="{FF2B5EF4-FFF2-40B4-BE49-F238E27FC236}">
                  <a16:creationId xmlns:a16="http://schemas.microsoft.com/office/drawing/2014/main" id="{4E30EF47-E3CD-4888-B4F6-0E9DDBD965A9}"/>
                </a:ext>
              </a:extLst>
            </p:cNvPr>
            <p:cNvSpPr/>
            <p:nvPr/>
          </p:nvSpPr>
          <p:spPr>
            <a:xfrm>
              <a:off x="6362700" y="3911601"/>
              <a:ext cx="264599" cy="283632"/>
            </a:xfrm>
            <a:prstGeom prst="ellipse">
              <a:avLst/>
            </a:prstGeom>
            <a:solidFill>
              <a:srgbClr val="B199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Subtitle 4">
            <a:extLst>
              <a:ext uri="{FF2B5EF4-FFF2-40B4-BE49-F238E27FC236}">
                <a16:creationId xmlns:a16="http://schemas.microsoft.com/office/drawing/2014/main" id="{2176639D-73F8-4E03-AFCC-6514720E24A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770192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DD0AB210-65D2-4C0E-B327-A9732E6E8D9B}"/>
              </a:ext>
            </a:extLst>
          </p:cNvPr>
          <p:cNvGrpSpPr/>
          <p:nvPr/>
        </p:nvGrpSpPr>
        <p:grpSpPr>
          <a:xfrm>
            <a:off x="7910586" y="1513995"/>
            <a:ext cx="1676401" cy="1880038"/>
            <a:chOff x="1069689" y="4577217"/>
            <a:chExt cx="1676401" cy="1880038"/>
          </a:xfrm>
        </p:grpSpPr>
        <p:grpSp>
          <p:nvGrpSpPr>
            <p:cNvPr id="7" name="Group 6">
              <a:extLst>
                <a:ext uri="{FF2B5EF4-FFF2-40B4-BE49-F238E27FC236}">
                  <a16:creationId xmlns:a16="http://schemas.microsoft.com/office/drawing/2014/main" id="{FA425BD9-D1B1-40E5-8B9A-8505B30182DD}"/>
                </a:ext>
              </a:extLst>
            </p:cNvPr>
            <p:cNvGrpSpPr/>
            <p:nvPr/>
          </p:nvGrpSpPr>
          <p:grpSpPr>
            <a:xfrm>
              <a:off x="1069689" y="4577217"/>
              <a:ext cx="1676401" cy="1880038"/>
              <a:chOff x="6019800" y="3574069"/>
              <a:chExt cx="1676401" cy="1880038"/>
            </a:xfrm>
          </p:grpSpPr>
          <p:grpSp>
            <p:nvGrpSpPr>
              <p:cNvPr id="8" name="Group 7">
                <a:extLst>
                  <a:ext uri="{FF2B5EF4-FFF2-40B4-BE49-F238E27FC236}">
                    <a16:creationId xmlns:a16="http://schemas.microsoft.com/office/drawing/2014/main" id="{37BA1287-AF1A-4C05-8C6A-839F7F78B03E}"/>
                  </a:ext>
                </a:extLst>
              </p:cNvPr>
              <p:cNvGrpSpPr/>
              <p:nvPr/>
            </p:nvGrpSpPr>
            <p:grpSpPr>
              <a:xfrm>
                <a:off x="6019800" y="3574069"/>
                <a:ext cx="1676401" cy="1880038"/>
                <a:chOff x="5867400" y="3581400"/>
                <a:chExt cx="1676401" cy="1880038"/>
              </a:xfrm>
            </p:grpSpPr>
            <p:sp>
              <p:nvSpPr>
                <p:cNvPr id="23" name="Snip Single Corner Rectangle 43">
                  <a:extLst>
                    <a:ext uri="{FF2B5EF4-FFF2-40B4-BE49-F238E27FC236}">
                      <a16:creationId xmlns:a16="http://schemas.microsoft.com/office/drawing/2014/main" id="{3D3196D2-9CB8-4B8B-B8D6-0AEAB115AF91}"/>
                    </a:ext>
                  </a:extLst>
                </p:cNvPr>
                <p:cNvSpPr/>
                <p:nvPr/>
              </p:nvSpPr>
              <p:spPr>
                <a:xfrm>
                  <a:off x="5867400" y="3581400"/>
                  <a:ext cx="1676401" cy="1880038"/>
                </a:xfrm>
                <a:prstGeom prst="snip1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F0688733-0104-4ED4-8C97-9815D418913A}"/>
                    </a:ext>
                  </a:extLst>
                </p:cNvPr>
                <p:cNvSpPr txBox="1"/>
                <p:nvPr/>
              </p:nvSpPr>
              <p:spPr>
                <a:xfrm>
                  <a:off x="6019801" y="3979505"/>
                  <a:ext cx="1281569" cy="369332"/>
                </a:xfrm>
                <a:prstGeom prst="rect">
                  <a:avLst/>
                </a:prstGeom>
                <a:solidFill>
                  <a:schemeClr val="bg1"/>
                </a:solidFill>
              </p:spPr>
              <p:txBody>
                <a:bodyPr wrap="none" rtlCol="0">
                  <a:spAutoFit/>
                </a:bodyPr>
                <a:lstStyle/>
                <a:p>
                  <a:r>
                    <a:rPr lang="en-US"/>
                    <a:t>Clinical Text</a:t>
                  </a:r>
                </a:p>
              </p:txBody>
            </p:sp>
          </p:grpSp>
          <p:sp>
            <p:nvSpPr>
              <p:cNvPr id="9" name="Rectangle 8">
                <a:extLst>
                  <a:ext uri="{FF2B5EF4-FFF2-40B4-BE49-F238E27FC236}">
                    <a16:creationId xmlns:a16="http://schemas.microsoft.com/office/drawing/2014/main" id="{86C442D7-9F82-435C-B231-3DF93A77E8A2}"/>
                  </a:ext>
                </a:extLst>
              </p:cNvPr>
              <p:cNvSpPr/>
              <p:nvPr/>
            </p:nvSpPr>
            <p:spPr>
              <a:xfrm>
                <a:off x="6324600" y="4449918"/>
                <a:ext cx="380746"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CEC4BE-2690-46C7-B0C1-5D1B3BF72C11}"/>
                  </a:ext>
                </a:extLst>
              </p:cNvPr>
              <p:cNvSpPr/>
              <p:nvPr/>
            </p:nvSpPr>
            <p:spPr>
              <a:xfrm>
                <a:off x="6552946" y="4678518"/>
                <a:ext cx="380746"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A84969E-2D50-4908-91B8-8F3E75A56E06}"/>
                  </a:ext>
                </a:extLst>
              </p:cNvPr>
              <p:cNvSpPr/>
              <p:nvPr/>
            </p:nvSpPr>
            <p:spPr>
              <a:xfrm>
                <a:off x="6300898" y="4895394"/>
                <a:ext cx="380746" cy="152400"/>
              </a:xfrm>
              <a:prstGeom prst="rect">
                <a:avLst/>
              </a:prstGeom>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EB8CB09B-19C6-43CE-97AD-4C36AEF7DF76}"/>
                  </a:ext>
                </a:extLst>
              </p:cNvPr>
              <p:cNvSpPr/>
              <p:nvPr/>
            </p:nvSpPr>
            <p:spPr>
              <a:xfrm>
                <a:off x="6553200" y="5135718"/>
                <a:ext cx="380746"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D9E724F-BBD1-4578-905F-A72BC580D4A9}"/>
                  </a:ext>
                </a:extLst>
              </p:cNvPr>
              <p:cNvSpPr/>
              <p:nvPr/>
            </p:nvSpPr>
            <p:spPr>
              <a:xfrm>
                <a:off x="6743573" y="4449918"/>
                <a:ext cx="190373"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D2F54E-690A-4353-A15D-6F0E1E98CA62}"/>
                  </a:ext>
                </a:extLst>
              </p:cNvPr>
              <p:cNvSpPr/>
              <p:nvPr/>
            </p:nvSpPr>
            <p:spPr>
              <a:xfrm>
                <a:off x="7010400" y="4678518"/>
                <a:ext cx="380746" cy="152400"/>
              </a:xfrm>
              <a:prstGeom prst="rect">
                <a:avLst/>
              </a:prstGeom>
              <a:solidFill>
                <a:schemeClr val="accent1"/>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229CA8DD-6235-4A84-B353-3136F5E74FF9}"/>
                  </a:ext>
                </a:extLst>
              </p:cNvPr>
              <p:cNvSpPr/>
              <p:nvPr/>
            </p:nvSpPr>
            <p:spPr>
              <a:xfrm>
                <a:off x="7005308" y="4907118"/>
                <a:ext cx="219766" cy="152400"/>
              </a:xfrm>
              <a:prstGeom prst="rect">
                <a:avLst/>
              </a:prstGeom>
              <a:solidFill>
                <a:srgbClr val="EFE2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9BE261C-D51B-4D7B-8E8E-66749879D410}"/>
                  </a:ext>
                </a:extLst>
              </p:cNvPr>
              <p:cNvSpPr/>
              <p:nvPr/>
            </p:nvSpPr>
            <p:spPr>
              <a:xfrm>
                <a:off x="6324346" y="4678518"/>
                <a:ext cx="152146"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2ED0536-4B97-499F-ACF3-07182462CFB6}"/>
                  </a:ext>
                </a:extLst>
              </p:cNvPr>
              <p:cNvSpPr/>
              <p:nvPr/>
            </p:nvSpPr>
            <p:spPr>
              <a:xfrm>
                <a:off x="7010146" y="4449918"/>
                <a:ext cx="152146"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F0FC7DF-A746-43BA-965F-12EB35199EF4}"/>
                  </a:ext>
                </a:extLst>
              </p:cNvPr>
              <p:cNvSpPr/>
              <p:nvPr/>
            </p:nvSpPr>
            <p:spPr>
              <a:xfrm>
                <a:off x="7238746" y="4449918"/>
                <a:ext cx="152146"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7F41A7-509B-4FF3-A747-8CA519CEF7B7}"/>
                  </a:ext>
                </a:extLst>
              </p:cNvPr>
              <p:cNvSpPr/>
              <p:nvPr/>
            </p:nvSpPr>
            <p:spPr>
              <a:xfrm>
                <a:off x="6324346" y="5135718"/>
                <a:ext cx="152146"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E8A50DA-A5F8-44CC-823E-5BFD794F7E46}"/>
                  </a:ext>
                </a:extLst>
              </p:cNvPr>
              <p:cNvSpPr/>
              <p:nvPr/>
            </p:nvSpPr>
            <p:spPr>
              <a:xfrm>
                <a:off x="7239000" y="4907118"/>
                <a:ext cx="152146" cy="152400"/>
              </a:xfrm>
              <a:prstGeom prst="rect">
                <a:avLst/>
              </a:prstGeom>
              <a:solidFill>
                <a:srgbClr val="EFE2C7"/>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469D5F3-71F6-4FDA-8C8C-25A423383691}"/>
                  </a:ext>
                </a:extLst>
              </p:cNvPr>
              <p:cNvSpPr/>
              <p:nvPr/>
            </p:nvSpPr>
            <p:spPr>
              <a:xfrm>
                <a:off x="7010400" y="5135718"/>
                <a:ext cx="152146"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7572DB0-7F89-44D7-976C-662A776C93EB}"/>
                  </a:ext>
                </a:extLst>
              </p:cNvPr>
              <p:cNvSpPr/>
              <p:nvPr/>
            </p:nvSpPr>
            <p:spPr>
              <a:xfrm>
                <a:off x="7238746" y="5135718"/>
                <a:ext cx="152146"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Rectangle 49">
              <a:extLst>
                <a:ext uri="{FF2B5EF4-FFF2-40B4-BE49-F238E27FC236}">
                  <a16:creationId xmlns:a16="http://schemas.microsoft.com/office/drawing/2014/main" id="{43445033-EB90-493A-BE7B-C0C3641B28D8}"/>
                </a:ext>
              </a:extLst>
            </p:cNvPr>
            <p:cNvSpPr/>
            <p:nvPr/>
          </p:nvSpPr>
          <p:spPr>
            <a:xfrm>
              <a:off x="1764473" y="5909674"/>
              <a:ext cx="45719"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EC73CD7-86BE-4209-AE37-85A622B289E3}"/>
                </a:ext>
              </a:extLst>
            </p:cNvPr>
            <p:cNvSpPr/>
            <p:nvPr/>
          </p:nvSpPr>
          <p:spPr>
            <a:xfrm>
              <a:off x="1833347" y="5909674"/>
              <a:ext cx="219766" cy="152400"/>
            </a:xfrm>
            <a:prstGeom prst="rect">
              <a:avLst/>
            </a:prstGeom>
            <a:solidFill>
              <a:srgbClr val="EFE2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Rectangular Callout 46">
            <a:extLst>
              <a:ext uri="{FF2B5EF4-FFF2-40B4-BE49-F238E27FC236}">
                <a16:creationId xmlns:a16="http://schemas.microsoft.com/office/drawing/2014/main" id="{6BAEAF7F-E41F-49E1-9719-3D67E9647276}"/>
              </a:ext>
            </a:extLst>
          </p:cNvPr>
          <p:cNvSpPr/>
          <p:nvPr/>
        </p:nvSpPr>
        <p:spPr>
          <a:xfrm>
            <a:off x="9359623" y="3529979"/>
            <a:ext cx="2119606" cy="470923"/>
          </a:xfrm>
          <a:prstGeom prst="wedgeRectCallout">
            <a:avLst>
              <a:gd name="adj1" fmla="val -66921"/>
              <a:gd name="adj2" fmla="val -17292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846A5757-4D2A-4896-BCA3-0F59695FC75F}"/>
              </a:ext>
            </a:extLst>
          </p:cNvPr>
          <p:cNvSpPr>
            <a:spLocks noGrp="1"/>
          </p:cNvSpPr>
          <p:nvPr>
            <p:ph type="title"/>
          </p:nvPr>
        </p:nvSpPr>
        <p:spPr/>
        <p:txBody>
          <a:bodyPr>
            <a:noAutofit/>
          </a:bodyPr>
          <a:lstStyle/>
          <a:p>
            <a:r>
              <a:rPr lang="en-US" sz="2800"/>
              <a:t>Methods: Rule-based: </a:t>
            </a:r>
            <a:br>
              <a:rPr lang="en-US" sz="2800"/>
            </a:br>
            <a:r>
              <a:rPr lang="en-US" sz="2800" baseline="0"/>
              <a:t>Body Function Evidence and Qualifier Annotators</a:t>
            </a:r>
            <a:endParaRPr lang="en-US" sz="2800"/>
          </a:p>
        </p:txBody>
      </p:sp>
      <p:sp>
        <p:nvSpPr>
          <p:cNvPr id="3" name="Content Placeholder 2">
            <a:extLst>
              <a:ext uri="{FF2B5EF4-FFF2-40B4-BE49-F238E27FC236}">
                <a16:creationId xmlns:a16="http://schemas.microsoft.com/office/drawing/2014/main" id="{CCD93CD4-DFF3-4635-ADC8-ACF7AC45BE67}"/>
              </a:ext>
            </a:extLst>
          </p:cNvPr>
          <p:cNvSpPr>
            <a:spLocks noGrp="1"/>
          </p:cNvSpPr>
          <p:nvPr>
            <p:ph sz="quarter" idx="1"/>
          </p:nvPr>
        </p:nvSpPr>
        <p:spPr>
          <a:xfrm>
            <a:off x="434316" y="4391615"/>
            <a:ext cx="11532571" cy="2366839"/>
          </a:xfrm>
          <a:ln>
            <a:solidFill>
              <a:schemeClr val="tx1"/>
            </a:solidFill>
          </a:ln>
        </p:spPr>
        <p:txBody>
          <a:bodyPr>
            <a:noAutofit/>
          </a:bodyPr>
          <a:lstStyle/>
          <a:p>
            <a:pPr marL="0" indent="0">
              <a:buFont typeface="Wingdings"/>
              <a:buNone/>
            </a:pPr>
            <a:r>
              <a:rPr lang="en-US" sz="1600" b="1" dirty="0">
                <a:latin typeface="Courier New" panose="02070309020205020404" pitchFamily="49" charset="0"/>
                <a:cs typeface="Courier New" panose="02070309020205020404" pitchFamily="49" charset="0"/>
              </a:rPr>
              <a:t>For Each Term in a Sentence</a:t>
            </a:r>
          </a:p>
          <a:p>
            <a:pPr marL="365760" lvl="1" indent="0">
              <a:buFont typeface="Wingdings 2"/>
              <a:buNone/>
            </a:pPr>
            <a:r>
              <a:rPr lang="en-US" sz="1600" b="1" dirty="0">
                <a:latin typeface="Courier New" panose="02070309020205020404" pitchFamily="49" charset="0"/>
                <a:cs typeface="Courier New" panose="02070309020205020404" pitchFamily="49" charset="0"/>
              </a:rPr>
              <a:t>If Term Category == [</a:t>
            </a:r>
            <a:r>
              <a:rPr lang="en-US" sz="1600" b="1" dirty="0" err="1">
                <a:latin typeface="Courier New" panose="02070309020205020404" pitchFamily="49" charset="0"/>
                <a:cs typeface="Courier New" panose="02070309020205020404" pitchFamily="49" charset="0"/>
              </a:rPr>
              <a:t>Number|Range|Fraction|Unit-of-Measure|Qualifier</a:t>
            </a:r>
            <a:r>
              <a:rPr lang="en-US" sz="1600" b="1" dirty="0">
                <a:latin typeface="Courier New" panose="02070309020205020404" pitchFamily="49" charset="0"/>
                <a:cs typeface="Courier New" panose="02070309020205020404" pitchFamily="49" charset="0"/>
              </a:rPr>
              <a:t>]	</a:t>
            </a:r>
          </a:p>
          <a:p>
            <a:pPr marL="685800" lvl="2" indent="0">
              <a:buFont typeface="Wingdings"/>
              <a:buNone/>
            </a:pPr>
            <a:r>
              <a:rPr lang="en-US" sz="1600" b="1" dirty="0">
                <a:latin typeface="Courier New" panose="02070309020205020404" pitchFamily="49" charset="0"/>
                <a:cs typeface="Courier New" panose="02070309020205020404" pitchFamily="49" charset="0"/>
              </a:rPr>
              <a:t>If (Not Negated, historical, subjective, conditional)</a:t>
            </a:r>
          </a:p>
          <a:p>
            <a:pPr marL="685800" lvl="2" indent="0">
              <a:buFont typeface="Wingdings"/>
              <a:buNone/>
            </a:pPr>
            <a:r>
              <a:rPr lang="en-US" sz="1600" b="1" dirty="0">
                <a:latin typeface="Courier New" panose="02070309020205020404" pitchFamily="49" charset="0"/>
                <a:cs typeface="Courier New" panose="02070309020205020404" pitchFamily="49" charset="0"/>
              </a:rPr>
              <a:t>	If ( no confounding term in sentence* )</a:t>
            </a:r>
          </a:p>
          <a:p>
            <a:pPr marL="685800" lvl="2" indent="0">
              <a:buFont typeface="Wingdings"/>
              <a:buNone/>
            </a:pPr>
            <a:r>
              <a:rPr lang="en-US" sz="1600" b="1" dirty="0">
                <a:latin typeface="Courier New" panose="02070309020205020404" pitchFamily="49" charset="0"/>
                <a:cs typeface="Courier New" panose="02070309020205020404" pitchFamily="49" charset="0"/>
              </a:rPr>
              <a:t>   	Create a [</a:t>
            </a:r>
            <a:r>
              <a:rPr lang="en-US" sz="1600" b="1" dirty="0">
                <a:solidFill>
                  <a:srgbClr val="7030A0"/>
                </a:solidFill>
                <a:latin typeface="Courier New" panose="02070309020205020404" pitchFamily="49" charset="0"/>
                <a:cs typeface="Courier New" panose="02070309020205020404" pitchFamily="49" charset="0"/>
              </a:rPr>
              <a:t>Qualifier</a:t>
            </a:r>
            <a:r>
              <a:rPr lang="en-US" sz="1600" b="1" dirty="0">
                <a:latin typeface="Courier New" panose="02070309020205020404" pitchFamily="49" charset="0"/>
                <a:cs typeface="Courier New" panose="02070309020205020404" pitchFamily="49" charset="0"/>
              </a:rPr>
              <a:t>] Annotation</a:t>
            </a:r>
          </a:p>
          <a:p>
            <a:pPr marL="685800" lvl="2" indent="0">
              <a:buFont typeface="Wingdings"/>
              <a:buNone/>
            </a:pPr>
            <a:r>
              <a:rPr lang="en-US" sz="1600" b="1" dirty="0">
                <a:latin typeface="Courier New" panose="02070309020205020404" pitchFamily="49" charset="0"/>
                <a:cs typeface="Courier New" panose="02070309020205020404" pitchFamily="49" charset="0"/>
              </a:rPr>
              <a:t>			Assign a polarity – from lexicon or rule</a:t>
            </a:r>
          </a:p>
          <a:p>
            <a:pPr marL="91440" indent="0">
              <a:buNone/>
            </a:pPr>
            <a:r>
              <a:rPr lang="en-US" sz="1600" b="1" dirty="0">
                <a:latin typeface="Courier New" panose="02070309020205020404" pitchFamily="49" charset="0"/>
                <a:cs typeface="Courier New" panose="02070309020205020404" pitchFamily="49" charset="0"/>
              </a:rPr>
              <a:t>		</a:t>
            </a:r>
          </a:p>
        </p:txBody>
      </p:sp>
      <p:grpSp>
        <p:nvGrpSpPr>
          <p:cNvPr id="54" name="Group 53">
            <a:extLst>
              <a:ext uri="{FF2B5EF4-FFF2-40B4-BE49-F238E27FC236}">
                <a16:creationId xmlns:a16="http://schemas.microsoft.com/office/drawing/2014/main" id="{3E448798-F711-454C-A0EF-06E802983B3E}"/>
              </a:ext>
            </a:extLst>
          </p:cNvPr>
          <p:cNvGrpSpPr/>
          <p:nvPr/>
        </p:nvGrpSpPr>
        <p:grpSpPr>
          <a:xfrm>
            <a:off x="7627491" y="3383823"/>
            <a:ext cx="4580908" cy="773702"/>
            <a:chOff x="7637219" y="3636747"/>
            <a:chExt cx="4580908" cy="773702"/>
          </a:xfrm>
        </p:grpSpPr>
        <p:grpSp>
          <p:nvGrpSpPr>
            <p:cNvPr id="25" name="Group 24">
              <a:extLst>
                <a:ext uri="{FF2B5EF4-FFF2-40B4-BE49-F238E27FC236}">
                  <a16:creationId xmlns:a16="http://schemas.microsoft.com/office/drawing/2014/main" id="{CA482B4D-D7E2-41DB-B1B9-0B912AF293C4}"/>
                </a:ext>
              </a:extLst>
            </p:cNvPr>
            <p:cNvGrpSpPr/>
            <p:nvPr/>
          </p:nvGrpSpPr>
          <p:grpSpPr>
            <a:xfrm>
              <a:off x="7637219" y="3636747"/>
              <a:ext cx="4580908" cy="773702"/>
              <a:chOff x="3775782" y="4435377"/>
              <a:chExt cx="5978728" cy="773702"/>
            </a:xfrm>
          </p:grpSpPr>
          <p:sp>
            <p:nvSpPr>
              <p:cNvPr id="26" name="Rectangular Callout 46">
                <a:extLst>
                  <a:ext uri="{FF2B5EF4-FFF2-40B4-BE49-F238E27FC236}">
                    <a16:creationId xmlns:a16="http://schemas.microsoft.com/office/drawing/2014/main" id="{440D2D03-7F96-4C40-9975-4A69BEAE886C}"/>
                  </a:ext>
                </a:extLst>
              </p:cNvPr>
              <p:cNvSpPr/>
              <p:nvPr/>
            </p:nvSpPr>
            <p:spPr>
              <a:xfrm>
                <a:off x="3913620" y="4455697"/>
                <a:ext cx="2336530" cy="470923"/>
              </a:xfrm>
              <a:prstGeom prst="wedgeRectCallout">
                <a:avLst>
                  <a:gd name="adj1" fmla="val -9606"/>
                  <a:gd name="adj2" fmla="val -150732"/>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Rounded Rectangle 13">
                <a:extLst>
                  <a:ext uri="{FF2B5EF4-FFF2-40B4-BE49-F238E27FC236}">
                    <a16:creationId xmlns:a16="http://schemas.microsoft.com/office/drawing/2014/main" id="{8DBE732D-65E5-4CAA-99C0-3E8388D39912}"/>
                  </a:ext>
                </a:extLst>
              </p:cNvPr>
              <p:cNvSpPr/>
              <p:nvPr/>
            </p:nvSpPr>
            <p:spPr>
              <a:xfrm>
                <a:off x="3775782" y="4435377"/>
                <a:ext cx="5978728" cy="773702"/>
              </a:xfrm>
              <a:prstGeom prst="roundRect">
                <a:avLst/>
              </a:prstGeom>
            </p:spPr>
            <p:style>
              <a:lnRef idx="1">
                <a:schemeClr val="accent2"/>
              </a:lnRef>
              <a:fillRef idx="2">
                <a:schemeClr val="accent2"/>
              </a:fillRef>
              <a:effectRef idx="1">
                <a:schemeClr val="accent2"/>
              </a:effectRef>
              <a:fontRef idx="minor">
                <a:schemeClr val="dk1"/>
              </a:fontRef>
            </p:style>
            <p:txBody>
              <a:bodyPr rtlCol="0" anchor="t" anchorCtr="0"/>
              <a:lstStyle/>
              <a:p>
                <a:pPr algn="r"/>
                <a:endParaRPr lang="en-US"/>
              </a:p>
            </p:txBody>
          </p:sp>
          <p:sp>
            <p:nvSpPr>
              <p:cNvPr id="28" name="Rectangle 27">
                <a:extLst>
                  <a:ext uri="{FF2B5EF4-FFF2-40B4-BE49-F238E27FC236}">
                    <a16:creationId xmlns:a16="http://schemas.microsoft.com/office/drawing/2014/main" id="{7CE60146-C8F6-44E6-818E-00FA23D018E5}"/>
                  </a:ext>
                </a:extLst>
              </p:cNvPr>
              <p:cNvSpPr/>
              <p:nvPr/>
            </p:nvSpPr>
            <p:spPr>
              <a:xfrm>
                <a:off x="3855234" y="4605069"/>
                <a:ext cx="1552575" cy="438150"/>
              </a:xfrm>
              <a:prstGeom prst="rect">
                <a:avLst/>
              </a:prstGeom>
              <a:solidFill>
                <a:srgbClr val="EFE2C7"/>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solidFill>
                      <a:srgbClr val="00B050"/>
                    </a:solidFill>
                  </a:rPr>
                  <a:t>Strength</a:t>
                </a:r>
              </a:p>
            </p:txBody>
          </p:sp>
          <p:sp>
            <p:nvSpPr>
              <p:cNvPr id="29" name="Rectangle 28">
                <a:extLst>
                  <a:ext uri="{FF2B5EF4-FFF2-40B4-BE49-F238E27FC236}">
                    <a16:creationId xmlns:a16="http://schemas.microsoft.com/office/drawing/2014/main" id="{0ABCFBED-104C-4737-B8E3-4FD31D802028}"/>
                  </a:ext>
                </a:extLst>
              </p:cNvPr>
              <p:cNvSpPr/>
              <p:nvPr/>
            </p:nvSpPr>
            <p:spPr>
              <a:xfrm>
                <a:off x="5355306" y="4605069"/>
                <a:ext cx="681154" cy="438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a:t>
                </a:r>
              </a:p>
            </p:txBody>
          </p:sp>
          <p:sp>
            <p:nvSpPr>
              <p:cNvPr id="30" name="Rectangle 29">
                <a:extLst>
                  <a:ext uri="{FF2B5EF4-FFF2-40B4-BE49-F238E27FC236}">
                    <a16:creationId xmlns:a16="http://schemas.microsoft.com/office/drawing/2014/main" id="{F9AC99FD-447E-45F9-907E-DD00E9AEAFFF}"/>
                  </a:ext>
                </a:extLst>
              </p:cNvPr>
              <p:cNvSpPr/>
              <p:nvPr/>
            </p:nvSpPr>
            <p:spPr>
              <a:xfrm>
                <a:off x="6036459" y="4594183"/>
                <a:ext cx="2785959" cy="43815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solidFill>
                      <a:schemeClr val="accent2">
                        <a:lumMod val="75000"/>
                      </a:schemeClr>
                    </a:solidFill>
                  </a:rPr>
                  <a:t>Right lower extremity</a:t>
                </a:r>
              </a:p>
            </p:txBody>
          </p:sp>
        </p:grpSp>
        <p:sp>
          <p:nvSpPr>
            <p:cNvPr id="49" name="Rectangle 48">
              <a:extLst>
                <a:ext uri="{FF2B5EF4-FFF2-40B4-BE49-F238E27FC236}">
                  <a16:creationId xmlns:a16="http://schemas.microsoft.com/office/drawing/2014/main" id="{9E3B19B1-5A03-4CB6-95F8-43F80E44CAAD}"/>
                </a:ext>
              </a:extLst>
            </p:cNvPr>
            <p:cNvSpPr/>
            <p:nvPr/>
          </p:nvSpPr>
          <p:spPr>
            <a:xfrm>
              <a:off x="11540605" y="3794136"/>
              <a:ext cx="625874" cy="45123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solidFill>
                    <a:srgbClr val="7030A0"/>
                  </a:solidFill>
                </a:rPr>
                <a:t>5/5</a:t>
              </a:r>
            </a:p>
          </p:txBody>
        </p:sp>
      </p:grpSp>
      <p:sp>
        <p:nvSpPr>
          <p:cNvPr id="52" name="Content Placeholder 2">
            <a:extLst>
              <a:ext uri="{FF2B5EF4-FFF2-40B4-BE49-F238E27FC236}">
                <a16:creationId xmlns:a16="http://schemas.microsoft.com/office/drawing/2014/main" id="{DDCE8BAF-419E-4AA8-BC59-C7823289B304}"/>
              </a:ext>
            </a:extLst>
          </p:cNvPr>
          <p:cNvSpPr txBox="1">
            <a:spLocks/>
          </p:cNvSpPr>
          <p:nvPr/>
        </p:nvSpPr>
        <p:spPr>
          <a:xfrm>
            <a:off x="420970" y="1797001"/>
            <a:ext cx="7356233" cy="1290326"/>
          </a:xfrm>
          <a:prstGeom prst="rect">
            <a:avLst/>
          </a:prstGeom>
          <a:ln>
            <a:solidFill>
              <a:schemeClr val="tx1"/>
            </a:solidFill>
          </a:ln>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a:buFont typeface="Wingdings"/>
              <a:buNone/>
            </a:pPr>
            <a:r>
              <a:rPr lang="en-US" sz="1600" b="1" dirty="0">
                <a:latin typeface="Courier New" panose="02070309020205020404" pitchFamily="49" charset="0"/>
                <a:cs typeface="Courier New" panose="02070309020205020404" pitchFamily="49" charset="0"/>
              </a:rPr>
              <a:t>For Each Term in a Sentence</a:t>
            </a:r>
          </a:p>
          <a:p>
            <a:pPr marL="365760" lvl="1" indent="0">
              <a:buFont typeface="Wingdings 2"/>
              <a:buNone/>
            </a:pPr>
            <a:r>
              <a:rPr lang="en-US" sz="1600" b="1" dirty="0">
                <a:latin typeface="Courier New" panose="02070309020205020404" pitchFamily="49" charset="0"/>
                <a:cs typeface="Courier New" panose="02070309020205020404" pitchFamily="49" charset="0"/>
              </a:rPr>
              <a:t>If Term’s Category == [</a:t>
            </a:r>
            <a:r>
              <a:rPr lang="en-US" sz="1600" b="1" dirty="0" err="1">
                <a:solidFill>
                  <a:srgbClr val="00B050"/>
                </a:solidFill>
                <a:latin typeface="Courier New" panose="02070309020205020404" pitchFamily="49" charset="0"/>
                <a:cs typeface="Courier New" panose="02070309020205020404" pitchFamily="49" charset="0"/>
              </a:rPr>
              <a:t>BodyFunctionType</a:t>
            </a:r>
            <a:r>
              <a:rPr lang="en-US" sz="1600" b="1" dirty="0">
                <a:latin typeface="Courier New" panose="02070309020205020404" pitchFamily="49" charset="0"/>
                <a:cs typeface="Courier New" panose="02070309020205020404" pitchFamily="49" charset="0"/>
              </a:rPr>
              <a:t>]	</a:t>
            </a:r>
          </a:p>
          <a:p>
            <a:pPr marL="685800" lvl="2" indent="0">
              <a:buFont typeface="Wingdings"/>
              <a:buNone/>
            </a:pPr>
            <a:r>
              <a:rPr lang="en-US" sz="1600" b="1" dirty="0">
                <a:latin typeface="Courier New" panose="02070309020205020404" pitchFamily="49" charset="0"/>
                <a:cs typeface="Courier New" panose="02070309020205020404" pitchFamily="49" charset="0"/>
              </a:rPr>
              <a:t>If (Not Negated, historical, Subjective, conditional)   	Create a [</a:t>
            </a:r>
            <a:r>
              <a:rPr lang="en-US" sz="1600" b="1" dirty="0">
                <a:solidFill>
                  <a:srgbClr val="00B050"/>
                </a:solidFill>
                <a:latin typeface="Courier New" panose="02070309020205020404" pitchFamily="49" charset="0"/>
                <a:cs typeface="Courier New" panose="02070309020205020404" pitchFamily="49" charset="0"/>
              </a:rPr>
              <a:t>Body Function Type</a:t>
            </a:r>
            <a:r>
              <a:rPr lang="en-US" sz="1600" b="1" dirty="0">
                <a:latin typeface="Courier New" panose="02070309020205020404" pitchFamily="49" charset="0"/>
                <a:cs typeface="Courier New" panose="02070309020205020404" pitchFamily="49" charset="0"/>
              </a:rPr>
              <a:t>] Annotation</a:t>
            </a:r>
          </a:p>
          <a:p>
            <a:pPr marL="1600200" lvl="4" indent="0">
              <a:buFont typeface="Wingdings"/>
              <a:buNone/>
            </a:pPr>
            <a:endParaRPr lang="en-US" sz="1600" b="1" dirty="0"/>
          </a:p>
        </p:txBody>
      </p:sp>
      <p:sp>
        <p:nvSpPr>
          <p:cNvPr id="63" name="TextBox 62">
            <a:extLst>
              <a:ext uri="{FF2B5EF4-FFF2-40B4-BE49-F238E27FC236}">
                <a16:creationId xmlns:a16="http://schemas.microsoft.com/office/drawing/2014/main" id="{61D82680-F048-4035-9C13-1DAB5A5DE7FA}"/>
              </a:ext>
            </a:extLst>
          </p:cNvPr>
          <p:cNvSpPr txBox="1"/>
          <p:nvPr/>
        </p:nvSpPr>
        <p:spPr>
          <a:xfrm>
            <a:off x="10893948" y="2759937"/>
            <a:ext cx="1200562" cy="461665"/>
          </a:xfrm>
          <a:prstGeom prst="rect">
            <a:avLst/>
          </a:prstGeom>
          <a:solidFill>
            <a:schemeClr val="bg1"/>
          </a:solidFill>
          <a:ln>
            <a:solidFill>
              <a:schemeClr val="accent2">
                <a:lumMod val="75000"/>
              </a:schemeClr>
            </a:solidFill>
          </a:ln>
        </p:spPr>
        <p:txBody>
          <a:bodyPr wrap="square" rtlCol="0">
            <a:spAutoFit/>
          </a:bodyPr>
          <a:lstStyle/>
          <a:p>
            <a:r>
              <a:rPr lang="en-US" sz="2400">
                <a:solidFill>
                  <a:schemeClr val="accent2">
                    <a:lumMod val="75000"/>
                  </a:schemeClr>
                </a:solidFill>
              </a:rPr>
              <a:t>Location</a:t>
            </a:r>
          </a:p>
        </p:txBody>
      </p:sp>
      <p:cxnSp>
        <p:nvCxnSpPr>
          <p:cNvPr id="67" name="Straight Arrow Connector 66">
            <a:extLst>
              <a:ext uri="{FF2B5EF4-FFF2-40B4-BE49-F238E27FC236}">
                <a16:creationId xmlns:a16="http://schemas.microsoft.com/office/drawing/2014/main" id="{15F31CD1-6028-4B50-A653-EED54CFCCB96}"/>
              </a:ext>
            </a:extLst>
          </p:cNvPr>
          <p:cNvCxnSpPr>
            <a:cxnSpLocks/>
            <a:stCxn id="63" idx="2"/>
            <a:endCxn id="30" idx="0"/>
          </p:cNvCxnSpPr>
          <p:nvPr/>
        </p:nvCxnSpPr>
        <p:spPr>
          <a:xfrm flipH="1">
            <a:off x="10426927" y="3221602"/>
            <a:ext cx="1067302" cy="321027"/>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4C3B4A16-3023-4F38-9C88-6D7844A27D83}"/>
              </a:ext>
            </a:extLst>
          </p:cNvPr>
          <p:cNvSpPr/>
          <p:nvPr/>
        </p:nvSpPr>
        <p:spPr>
          <a:xfrm>
            <a:off x="8154559" y="2789516"/>
            <a:ext cx="1205064" cy="2522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175">
                <a:solidFill>
                  <a:schemeClr val="tx1"/>
                </a:solidFill>
              </a:ln>
            </a:endParaRPr>
          </a:p>
        </p:txBody>
      </p:sp>
      <p:sp>
        <p:nvSpPr>
          <p:cNvPr id="71" name="TextBox 70">
            <a:extLst>
              <a:ext uri="{FF2B5EF4-FFF2-40B4-BE49-F238E27FC236}">
                <a16:creationId xmlns:a16="http://schemas.microsoft.com/office/drawing/2014/main" id="{81CF27FE-0785-4A59-870F-6E1C04B77C49}"/>
              </a:ext>
            </a:extLst>
          </p:cNvPr>
          <p:cNvSpPr txBox="1"/>
          <p:nvPr/>
        </p:nvSpPr>
        <p:spPr>
          <a:xfrm>
            <a:off x="9705838" y="2533064"/>
            <a:ext cx="1257415" cy="369332"/>
          </a:xfrm>
          <a:prstGeom prst="rect">
            <a:avLst/>
          </a:prstGeom>
          <a:noFill/>
        </p:spPr>
        <p:txBody>
          <a:bodyPr wrap="square" rtlCol="0">
            <a:spAutoFit/>
          </a:bodyPr>
          <a:lstStyle/>
          <a:p>
            <a:r>
              <a:rPr lang="en-US"/>
              <a:t>A Sentence</a:t>
            </a:r>
          </a:p>
        </p:txBody>
      </p:sp>
      <p:cxnSp>
        <p:nvCxnSpPr>
          <p:cNvPr id="73" name="Straight Arrow Connector 72">
            <a:extLst>
              <a:ext uri="{FF2B5EF4-FFF2-40B4-BE49-F238E27FC236}">
                <a16:creationId xmlns:a16="http://schemas.microsoft.com/office/drawing/2014/main" id="{CAE0458A-90D0-4BAE-89D2-616B57894667}"/>
              </a:ext>
            </a:extLst>
          </p:cNvPr>
          <p:cNvCxnSpPr>
            <a:cxnSpLocks/>
            <a:stCxn id="71" idx="1"/>
            <a:endCxn id="70" idx="3"/>
          </p:cNvCxnSpPr>
          <p:nvPr/>
        </p:nvCxnSpPr>
        <p:spPr>
          <a:xfrm flipH="1">
            <a:off x="9359623" y="2717730"/>
            <a:ext cx="346215" cy="1979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AAE4AE9-50E6-4FB6-9972-B5C53D12154A}"/>
              </a:ext>
            </a:extLst>
          </p:cNvPr>
          <p:cNvSpPr txBox="1"/>
          <p:nvPr/>
        </p:nvSpPr>
        <p:spPr>
          <a:xfrm>
            <a:off x="4394508" y="3536858"/>
            <a:ext cx="2656446" cy="443063"/>
          </a:xfrm>
          <a:prstGeom prst="rect">
            <a:avLst/>
          </a:prstGeom>
          <a:solidFill>
            <a:schemeClr val="bg1"/>
          </a:solidFill>
          <a:ln>
            <a:solidFill>
              <a:srgbClr val="00B050"/>
            </a:solidFill>
          </a:ln>
        </p:spPr>
        <p:txBody>
          <a:bodyPr wrap="square" rtlCol="0">
            <a:noAutofit/>
          </a:bodyPr>
          <a:lstStyle/>
          <a:p>
            <a:r>
              <a:rPr lang="en-US" sz="2400">
                <a:solidFill>
                  <a:srgbClr val="00B050"/>
                </a:solidFill>
              </a:rPr>
              <a:t>Body Function Type</a:t>
            </a:r>
          </a:p>
        </p:txBody>
      </p:sp>
      <p:cxnSp>
        <p:nvCxnSpPr>
          <p:cNvPr id="42" name="Straight Arrow Connector 41">
            <a:extLst>
              <a:ext uri="{FF2B5EF4-FFF2-40B4-BE49-F238E27FC236}">
                <a16:creationId xmlns:a16="http://schemas.microsoft.com/office/drawing/2014/main" id="{D9B1C245-9183-46D7-ACAA-27A9DD2EC69A}"/>
              </a:ext>
            </a:extLst>
          </p:cNvPr>
          <p:cNvCxnSpPr>
            <a:cxnSpLocks/>
            <a:stCxn id="41" idx="3"/>
            <a:endCxn id="28" idx="1"/>
          </p:cNvCxnSpPr>
          <p:nvPr/>
        </p:nvCxnSpPr>
        <p:spPr>
          <a:xfrm>
            <a:off x="7050954" y="3758390"/>
            <a:ext cx="637413" cy="1420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D81F659-564A-4145-B7CB-0E339AF17018}"/>
              </a:ext>
            </a:extLst>
          </p:cNvPr>
          <p:cNvSpPr txBox="1"/>
          <p:nvPr/>
        </p:nvSpPr>
        <p:spPr>
          <a:xfrm rot="16200000">
            <a:off x="-414564" y="2257498"/>
            <a:ext cx="1290328" cy="369332"/>
          </a:xfrm>
          <a:prstGeom prst="rect">
            <a:avLst/>
          </a:prstGeom>
          <a:noFill/>
          <a:ln>
            <a:solidFill>
              <a:schemeClr val="tx1"/>
            </a:solidFill>
          </a:ln>
        </p:spPr>
        <p:txBody>
          <a:bodyPr wrap="square" rtlCol="0">
            <a:spAutoFit/>
          </a:bodyPr>
          <a:lstStyle/>
          <a:p>
            <a:pPr algn="ctr"/>
            <a:r>
              <a:rPr lang="en-US"/>
              <a:t>Evidences</a:t>
            </a:r>
          </a:p>
        </p:txBody>
      </p:sp>
      <p:sp>
        <p:nvSpPr>
          <p:cNvPr id="89" name="TextBox 88">
            <a:extLst>
              <a:ext uri="{FF2B5EF4-FFF2-40B4-BE49-F238E27FC236}">
                <a16:creationId xmlns:a16="http://schemas.microsoft.com/office/drawing/2014/main" id="{EA2C949D-3FB7-477E-A4E5-A3E16F5227AE}"/>
              </a:ext>
            </a:extLst>
          </p:cNvPr>
          <p:cNvSpPr txBox="1"/>
          <p:nvPr/>
        </p:nvSpPr>
        <p:spPr>
          <a:xfrm rot="16200000">
            <a:off x="-923868" y="5389015"/>
            <a:ext cx="2366841" cy="369332"/>
          </a:xfrm>
          <a:prstGeom prst="rect">
            <a:avLst/>
          </a:prstGeom>
          <a:noFill/>
          <a:ln>
            <a:solidFill>
              <a:schemeClr val="tx1"/>
            </a:solidFill>
          </a:ln>
        </p:spPr>
        <p:txBody>
          <a:bodyPr wrap="square" rtlCol="0">
            <a:spAutoFit/>
          </a:bodyPr>
          <a:lstStyle/>
          <a:p>
            <a:pPr algn="ctr"/>
            <a:r>
              <a:rPr lang="en-US"/>
              <a:t>Qualifiers </a:t>
            </a:r>
          </a:p>
        </p:txBody>
      </p:sp>
      <p:sp>
        <p:nvSpPr>
          <p:cNvPr id="94" name="TextBox 93">
            <a:extLst>
              <a:ext uri="{FF2B5EF4-FFF2-40B4-BE49-F238E27FC236}">
                <a16:creationId xmlns:a16="http://schemas.microsoft.com/office/drawing/2014/main" id="{C5A012C6-3C11-4B68-AC7E-9A020D8C0BB1}"/>
              </a:ext>
            </a:extLst>
          </p:cNvPr>
          <p:cNvSpPr txBox="1"/>
          <p:nvPr/>
        </p:nvSpPr>
        <p:spPr>
          <a:xfrm>
            <a:off x="10536126" y="4517538"/>
            <a:ext cx="1293382" cy="443063"/>
          </a:xfrm>
          <a:prstGeom prst="rect">
            <a:avLst/>
          </a:prstGeom>
          <a:solidFill>
            <a:schemeClr val="bg1"/>
          </a:solidFill>
          <a:ln>
            <a:solidFill>
              <a:srgbClr val="7030A0"/>
            </a:solidFill>
          </a:ln>
        </p:spPr>
        <p:txBody>
          <a:bodyPr wrap="square" rtlCol="0">
            <a:noAutofit/>
          </a:bodyPr>
          <a:lstStyle/>
          <a:p>
            <a:r>
              <a:rPr lang="en-US" sz="2400" dirty="0">
                <a:solidFill>
                  <a:srgbClr val="7030A0"/>
                </a:solidFill>
              </a:rPr>
              <a:t>Qualifier</a:t>
            </a:r>
          </a:p>
        </p:txBody>
      </p:sp>
      <p:cxnSp>
        <p:nvCxnSpPr>
          <p:cNvPr id="95" name="Straight Arrow Connector 94">
            <a:extLst>
              <a:ext uri="{FF2B5EF4-FFF2-40B4-BE49-F238E27FC236}">
                <a16:creationId xmlns:a16="http://schemas.microsoft.com/office/drawing/2014/main" id="{F0FAE58C-B0D5-49E3-A91C-766FE42BB82D}"/>
              </a:ext>
            </a:extLst>
          </p:cNvPr>
          <p:cNvCxnSpPr>
            <a:cxnSpLocks/>
            <a:stCxn id="94" idx="0"/>
            <a:endCxn id="49" idx="2"/>
          </p:cNvCxnSpPr>
          <p:nvPr/>
        </p:nvCxnSpPr>
        <p:spPr>
          <a:xfrm flipV="1">
            <a:off x="11182817" y="3992443"/>
            <a:ext cx="660997" cy="525095"/>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1BFC3B9-B06E-49D1-BCA3-F6CFF9A125B7}"/>
              </a:ext>
            </a:extLst>
          </p:cNvPr>
          <p:cNvSpPr/>
          <p:nvPr/>
        </p:nvSpPr>
        <p:spPr>
          <a:xfrm>
            <a:off x="4802618" y="2334790"/>
            <a:ext cx="1293382" cy="443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SUBJECTIVE</a:t>
            </a:r>
          </a:p>
        </p:txBody>
      </p:sp>
    </p:spTree>
    <p:extLst>
      <p:ext uri="{BB962C8B-B14F-4D97-AF65-F5344CB8AC3E}">
        <p14:creationId xmlns:p14="http://schemas.microsoft.com/office/powerpoint/2010/main" val="139752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heel(1)">
                                      <p:cBhvr>
                                        <p:cTn id="25" dur="20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bg/>
                                          </p:spTgt>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
                                            <p:txEl>
                                              <p:pRg st="0" end="0"/>
                                            </p:txEl>
                                          </p:spTgt>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
                                            <p:txEl>
                                              <p:pRg st="1" end="1"/>
                                            </p:txEl>
                                          </p:spTgt>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3">
                                            <p:txEl>
                                              <p:pRg st="3" end="3"/>
                                            </p:tx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89"/>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94"/>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63" grpId="0" animBg="1"/>
      <p:bldP spid="70" grpId="0" animBg="1"/>
      <p:bldP spid="71" grpId="0"/>
      <p:bldP spid="41" grpId="0" animBg="1"/>
      <p:bldP spid="89" grpId="0" animBg="1"/>
      <p:bldP spid="94" grpId="0"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DD0AB210-65D2-4C0E-B327-A9732E6E8D9B}"/>
              </a:ext>
            </a:extLst>
          </p:cNvPr>
          <p:cNvGrpSpPr/>
          <p:nvPr/>
        </p:nvGrpSpPr>
        <p:grpSpPr>
          <a:xfrm>
            <a:off x="7910586" y="1513995"/>
            <a:ext cx="1676401" cy="1880038"/>
            <a:chOff x="1069689" y="4577217"/>
            <a:chExt cx="1676401" cy="1880038"/>
          </a:xfrm>
        </p:grpSpPr>
        <p:grpSp>
          <p:nvGrpSpPr>
            <p:cNvPr id="7" name="Group 6">
              <a:extLst>
                <a:ext uri="{FF2B5EF4-FFF2-40B4-BE49-F238E27FC236}">
                  <a16:creationId xmlns:a16="http://schemas.microsoft.com/office/drawing/2014/main" id="{FA425BD9-D1B1-40E5-8B9A-8505B30182DD}"/>
                </a:ext>
              </a:extLst>
            </p:cNvPr>
            <p:cNvGrpSpPr/>
            <p:nvPr/>
          </p:nvGrpSpPr>
          <p:grpSpPr>
            <a:xfrm>
              <a:off x="1069689" y="4577217"/>
              <a:ext cx="1676401" cy="1880038"/>
              <a:chOff x="6019800" y="3574069"/>
              <a:chExt cx="1676401" cy="1880038"/>
            </a:xfrm>
          </p:grpSpPr>
          <p:grpSp>
            <p:nvGrpSpPr>
              <p:cNvPr id="8" name="Group 7">
                <a:extLst>
                  <a:ext uri="{FF2B5EF4-FFF2-40B4-BE49-F238E27FC236}">
                    <a16:creationId xmlns:a16="http://schemas.microsoft.com/office/drawing/2014/main" id="{37BA1287-AF1A-4C05-8C6A-839F7F78B03E}"/>
                  </a:ext>
                </a:extLst>
              </p:cNvPr>
              <p:cNvGrpSpPr/>
              <p:nvPr/>
            </p:nvGrpSpPr>
            <p:grpSpPr>
              <a:xfrm>
                <a:off x="6019800" y="3574069"/>
                <a:ext cx="1676401" cy="1880038"/>
                <a:chOff x="5867400" y="3581400"/>
                <a:chExt cx="1676401" cy="1880038"/>
              </a:xfrm>
            </p:grpSpPr>
            <p:sp>
              <p:nvSpPr>
                <p:cNvPr id="23" name="Snip Single Corner Rectangle 43">
                  <a:extLst>
                    <a:ext uri="{FF2B5EF4-FFF2-40B4-BE49-F238E27FC236}">
                      <a16:creationId xmlns:a16="http://schemas.microsoft.com/office/drawing/2014/main" id="{3D3196D2-9CB8-4B8B-B8D6-0AEAB115AF91}"/>
                    </a:ext>
                  </a:extLst>
                </p:cNvPr>
                <p:cNvSpPr/>
                <p:nvPr/>
              </p:nvSpPr>
              <p:spPr>
                <a:xfrm>
                  <a:off x="5867400" y="3581400"/>
                  <a:ext cx="1676401" cy="1880038"/>
                </a:xfrm>
                <a:prstGeom prst="snip1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F0688733-0104-4ED4-8C97-9815D418913A}"/>
                    </a:ext>
                  </a:extLst>
                </p:cNvPr>
                <p:cNvSpPr txBox="1"/>
                <p:nvPr/>
              </p:nvSpPr>
              <p:spPr>
                <a:xfrm>
                  <a:off x="6019801" y="3979505"/>
                  <a:ext cx="1281569" cy="369332"/>
                </a:xfrm>
                <a:prstGeom prst="rect">
                  <a:avLst/>
                </a:prstGeom>
                <a:solidFill>
                  <a:schemeClr val="bg1"/>
                </a:solidFill>
              </p:spPr>
              <p:txBody>
                <a:bodyPr wrap="none" rtlCol="0">
                  <a:spAutoFit/>
                </a:bodyPr>
                <a:lstStyle/>
                <a:p>
                  <a:r>
                    <a:rPr lang="en-US"/>
                    <a:t>Clinical Text</a:t>
                  </a:r>
                </a:p>
              </p:txBody>
            </p:sp>
          </p:grpSp>
          <p:sp>
            <p:nvSpPr>
              <p:cNvPr id="9" name="Rectangle 8">
                <a:extLst>
                  <a:ext uri="{FF2B5EF4-FFF2-40B4-BE49-F238E27FC236}">
                    <a16:creationId xmlns:a16="http://schemas.microsoft.com/office/drawing/2014/main" id="{86C442D7-9F82-435C-B231-3DF93A77E8A2}"/>
                  </a:ext>
                </a:extLst>
              </p:cNvPr>
              <p:cNvSpPr/>
              <p:nvPr/>
            </p:nvSpPr>
            <p:spPr>
              <a:xfrm>
                <a:off x="6324600" y="4449918"/>
                <a:ext cx="380746"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CEC4BE-2690-46C7-B0C1-5D1B3BF72C11}"/>
                  </a:ext>
                </a:extLst>
              </p:cNvPr>
              <p:cNvSpPr/>
              <p:nvPr/>
            </p:nvSpPr>
            <p:spPr>
              <a:xfrm>
                <a:off x="6681644" y="4678518"/>
                <a:ext cx="256382"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A84969E-2D50-4908-91B8-8F3E75A56E06}"/>
                  </a:ext>
                </a:extLst>
              </p:cNvPr>
              <p:cNvSpPr/>
              <p:nvPr/>
            </p:nvSpPr>
            <p:spPr>
              <a:xfrm>
                <a:off x="6300898" y="4895394"/>
                <a:ext cx="380746" cy="152400"/>
              </a:xfrm>
              <a:prstGeom prst="rect">
                <a:avLst/>
              </a:prstGeom>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EB8CB09B-19C6-43CE-97AD-4C36AEF7DF76}"/>
                  </a:ext>
                </a:extLst>
              </p:cNvPr>
              <p:cNvSpPr/>
              <p:nvPr/>
            </p:nvSpPr>
            <p:spPr>
              <a:xfrm>
                <a:off x="6553200" y="5135718"/>
                <a:ext cx="380746"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D9E724F-BBD1-4578-905F-A72BC580D4A9}"/>
                  </a:ext>
                </a:extLst>
              </p:cNvPr>
              <p:cNvSpPr/>
              <p:nvPr/>
            </p:nvSpPr>
            <p:spPr>
              <a:xfrm>
                <a:off x="6743573" y="4449918"/>
                <a:ext cx="190373"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D2F54E-690A-4353-A15D-6F0E1E98CA62}"/>
                  </a:ext>
                </a:extLst>
              </p:cNvPr>
              <p:cNvSpPr/>
              <p:nvPr/>
            </p:nvSpPr>
            <p:spPr>
              <a:xfrm>
                <a:off x="7010400" y="4678518"/>
                <a:ext cx="380746" cy="152400"/>
              </a:xfrm>
              <a:prstGeom prst="rect">
                <a:avLst/>
              </a:prstGeom>
              <a:solidFill>
                <a:schemeClr val="accent1"/>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229CA8DD-6235-4A84-B353-3136F5E74FF9}"/>
                  </a:ext>
                </a:extLst>
              </p:cNvPr>
              <p:cNvSpPr/>
              <p:nvPr/>
            </p:nvSpPr>
            <p:spPr>
              <a:xfrm>
                <a:off x="7005308" y="4907118"/>
                <a:ext cx="219766" cy="152400"/>
              </a:xfrm>
              <a:prstGeom prst="rect">
                <a:avLst/>
              </a:prstGeom>
              <a:solidFill>
                <a:srgbClr val="EFE2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9BE261C-D51B-4D7B-8E8E-66749879D410}"/>
                  </a:ext>
                </a:extLst>
              </p:cNvPr>
              <p:cNvSpPr/>
              <p:nvPr/>
            </p:nvSpPr>
            <p:spPr>
              <a:xfrm>
                <a:off x="6324345" y="4678518"/>
                <a:ext cx="191325"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2ED0536-4B97-499F-ACF3-07182462CFB6}"/>
                  </a:ext>
                </a:extLst>
              </p:cNvPr>
              <p:cNvSpPr/>
              <p:nvPr/>
            </p:nvSpPr>
            <p:spPr>
              <a:xfrm>
                <a:off x="7010146" y="4449918"/>
                <a:ext cx="152146"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F0FC7DF-A746-43BA-965F-12EB35199EF4}"/>
                  </a:ext>
                </a:extLst>
              </p:cNvPr>
              <p:cNvSpPr/>
              <p:nvPr/>
            </p:nvSpPr>
            <p:spPr>
              <a:xfrm>
                <a:off x="7238746" y="4449918"/>
                <a:ext cx="152146"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7F41A7-509B-4FF3-A747-8CA519CEF7B7}"/>
                  </a:ext>
                </a:extLst>
              </p:cNvPr>
              <p:cNvSpPr/>
              <p:nvPr/>
            </p:nvSpPr>
            <p:spPr>
              <a:xfrm>
                <a:off x="6324346" y="5135718"/>
                <a:ext cx="152146"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E8A50DA-A5F8-44CC-823E-5BFD794F7E46}"/>
                  </a:ext>
                </a:extLst>
              </p:cNvPr>
              <p:cNvSpPr/>
              <p:nvPr/>
            </p:nvSpPr>
            <p:spPr>
              <a:xfrm>
                <a:off x="7239000" y="4907118"/>
                <a:ext cx="152146" cy="152400"/>
              </a:xfrm>
              <a:prstGeom prst="rect">
                <a:avLst/>
              </a:prstGeom>
              <a:solidFill>
                <a:srgbClr val="EFE2C7"/>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469D5F3-71F6-4FDA-8C8C-25A423383691}"/>
                  </a:ext>
                </a:extLst>
              </p:cNvPr>
              <p:cNvSpPr/>
              <p:nvPr/>
            </p:nvSpPr>
            <p:spPr>
              <a:xfrm>
                <a:off x="7010400" y="5135718"/>
                <a:ext cx="152146"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7572DB0-7F89-44D7-976C-662A776C93EB}"/>
                  </a:ext>
                </a:extLst>
              </p:cNvPr>
              <p:cNvSpPr/>
              <p:nvPr/>
            </p:nvSpPr>
            <p:spPr>
              <a:xfrm>
                <a:off x="7238746" y="5135718"/>
                <a:ext cx="152146"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Rectangle 49">
              <a:extLst>
                <a:ext uri="{FF2B5EF4-FFF2-40B4-BE49-F238E27FC236}">
                  <a16:creationId xmlns:a16="http://schemas.microsoft.com/office/drawing/2014/main" id="{43445033-EB90-493A-BE7B-C0C3641B28D8}"/>
                </a:ext>
              </a:extLst>
            </p:cNvPr>
            <p:cNvSpPr/>
            <p:nvPr/>
          </p:nvSpPr>
          <p:spPr>
            <a:xfrm>
              <a:off x="1764473" y="5909674"/>
              <a:ext cx="45719"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EC73CD7-86BE-4209-AE37-85A622B289E3}"/>
                </a:ext>
              </a:extLst>
            </p:cNvPr>
            <p:cNvSpPr/>
            <p:nvPr/>
          </p:nvSpPr>
          <p:spPr>
            <a:xfrm>
              <a:off x="1833347" y="5909674"/>
              <a:ext cx="219766" cy="152400"/>
            </a:xfrm>
            <a:prstGeom prst="rect">
              <a:avLst/>
            </a:prstGeom>
            <a:solidFill>
              <a:srgbClr val="EFE2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Rectangular Callout 46">
            <a:extLst>
              <a:ext uri="{FF2B5EF4-FFF2-40B4-BE49-F238E27FC236}">
                <a16:creationId xmlns:a16="http://schemas.microsoft.com/office/drawing/2014/main" id="{6BAEAF7F-E41F-49E1-9719-3D67E9647276}"/>
              </a:ext>
            </a:extLst>
          </p:cNvPr>
          <p:cNvSpPr/>
          <p:nvPr/>
        </p:nvSpPr>
        <p:spPr>
          <a:xfrm>
            <a:off x="5040540" y="3186954"/>
            <a:ext cx="2119606" cy="470923"/>
          </a:xfrm>
          <a:prstGeom prst="wedgeRectCallout">
            <a:avLst>
              <a:gd name="adj1" fmla="val 132031"/>
              <a:gd name="adj2" fmla="val -9525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846A5757-4D2A-4896-BCA3-0F59695FC75F}"/>
              </a:ext>
            </a:extLst>
          </p:cNvPr>
          <p:cNvSpPr>
            <a:spLocks noGrp="1"/>
          </p:cNvSpPr>
          <p:nvPr>
            <p:ph type="title"/>
          </p:nvPr>
        </p:nvSpPr>
        <p:spPr/>
        <p:txBody>
          <a:bodyPr>
            <a:noAutofit/>
          </a:bodyPr>
          <a:lstStyle/>
          <a:p>
            <a:r>
              <a:rPr lang="en-US" sz="2800"/>
              <a:t>Methods: Rule-based: </a:t>
            </a:r>
            <a:br>
              <a:rPr lang="en-US" sz="2800"/>
            </a:br>
            <a:r>
              <a:rPr lang="en-US" sz="2800" baseline="0"/>
              <a:t>Body Function Mention Annotator</a:t>
            </a:r>
            <a:endParaRPr lang="en-US" sz="2800"/>
          </a:p>
        </p:txBody>
      </p:sp>
      <p:sp>
        <p:nvSpPr>
          <p:cNvPr id="3" name="Content Placeholder 2">
            <a:extLst>
              <a:ext uri="{FF2B5EF4-FFF2-40B4-BE49-F238E27FC236}">
                <a16:creationId xmlns:a16="http://schemas.microsoft.com/office/drawing/2014/main" id="{CCD93CD4-DFF3-4635-ADC8-ACF7AC45BE67}"/>
              </a:ext>
            </a:extLst>
          </p:cNvPr>
          <p:cNvSpPr>
            <a:spLocks noGrp="1"/>
          </p:cNvSpPr>
          <p:nvPr>
            <p:ph sz="quarter" idx="1"/>
          </p:nvPr>
        </p:nvSpPr>
        <p:spPr>
          <a:xfrm>
            <a:off x="434316" y="4391615"/>
            <a:ext cx="11532571" cy="2366839"/>
          </a:xfrm>
          <a:ln>
            <a:solidFill>
              <a:schemeClr val="tx1"/>
            </a:solidFill>
          </a:ln>
        </p:spPr>
        <p:txBody>
          <a:bodyPr>
            <a:noAutofit/>
          </a:bodyPr>
          <a:lstStyle/>
          <a:p>
            <a:pPr marL="91440" indent="0">
              <a:buNone/>
            </a:pPr>
            <a:r>
              <a:rPr lang="en-US" sz="1600" b="1">
                <a:latin typeface="Courier New" panose="02070309020205020404" pitchFamily="49" charset="0"/>
                <a:cs typeface="Courier New" panose="02070309020205020404" pitchFamily="49" charset="0"/>
              </a:rPr>
              <a:t>For each sentence </a:t>
            </a:r>
          </a:p>
          <a:p>
            <a:pPr marL="91440" indent="0">
              <a:buNone/>
            </a:pPr>
            <a:r>
              <a:rPr lang="en-US" sz="1600" b="1">
                <a:latin typeface="Courier New" panose="02070309020205020404" pitchFamily="49" charset="0"/>
                <a:cs typeface="Courier New" panose="02070309020205020404" pitchFamily="49" charset="0"/>
              </a:rPr>
              <a:t>	If the sentence is not in a “bad” section</a:t>
            </a:r>
          </a:p>
          <a:p>
            <a:pPr marL="91440" indent="0">
              <a:buNone/>
            </a:pPr>
            <a:r>
              <a:rPr lang="en-US" sz="1600" b="1">
                <a:latin typeface="Courier New" panose="02070309020205020404" pitchFamily="49" charset="0"/>
                <a:cs typeface="Courier New" panose="02070309020205020404" pitchFamily="49" charset="0"/>
              </a:rPr>
              <a:t>		if sentence contains:</a:t>
            </a:r>
          </a:p>
          <a:p>
            <a:pPr marL="91440" indent="0">
              <a:buNone/>
            </a:pPr>
            <a:r>
              <a:rPr lang="en-US" sz="1600" b="1">
                <a:latin typeface="Courier New" panose="02070309020205020404" pitchFamily="49" charset="0"/>
                <a:cs typeface="Courier New" panose="02070309020205020404" pitchFamily="49" charset="0"/>
              </a:rPr>
              <a:t>			At least one </a:t>
            </a:r>
            <a:r>
              <a:rPr lang="en-US" sz="1600" b="1">
                <a:solidFill>
                  <a:srgbClr val="00B050"/>
                </a:solidFill>
                <a:latin typeface="Courier New" panose="02070309020205020404" pitchFamily="49" charset="0"/>
                <a:cs typeface="Courier New" panose="02070309020205020404" pitchFamily="49" charset="0"/>
              </a:rPr>
              <a:t>Body Function Type Annotation</a:t>
            </a:r>
          </a:p>
          <a:p>
            <a:pPr marL="91440" indent="0">
              <a:buNone/>
            </a:pPr>
            <a:r>
              <a:rPr lang="en-US" sz="1600" b="1">
                <a:latin typeface="Courier New" panose="02070309020205020404" pitchFamily="49" charset="0"/>
                <a:cs typeface="Courier New" panose="02070309020205020404" pitchFamily="49" charset="0"/>
              </a:rPr>
              <a:t>			At least one </a:t>
            </a:r>
            <a:r>
              <a:rPr lang="en-US" sz="1600" b="1">
                <a:solidFill>
                  <a:srgbClr val="BB6129"/>
                </a:solidFill>
                <a:latin typeface="Courier New" panose="02070309020205020404" pitchFamily="49" charset="0"/>
                <a:cs typeface="Courier New" panose="02070309020205020404" pitchFamily="49" charset="0"/>
              </a:rPr>
              <a:t>Body Function Location</a:t>
            </a:r>
          </a:p>
          <a:p>
            <a:pPr marL="91440" indent="0">
              <a:buNone/>
            </a:pPr>
            <a:r>
              <a:rPr lang="en-US" sz="1600" b="1">
                <a:latin typeface="Courier New" panose="02070309020205020404" pitchFamily="49" charset="0"/>
                <a:cs typeface="Courier New" panose="02070309020205020404" pitchFamily="49" charset="0"/>
              </a:rPr>
              <a:t>			At least one </a:t>
            </a:r>
            <a:r>
              <a:rPr lang="en-US" sz="1600" b="1">
                <a:solidFill>
                  <a:srgbClr val="7030A0"/>
                </a:solidFill>
                <a:latin typeface="Courier New" panose="02070309020205020404" pitchFamily="49" charset="0"/>
                <a:cs typeface="Courier New" panose="02070309020205020404" pitchFamily="49" charset="0"/>
              </a:rPr>
              <a:t>Qualifier</a:t>
            </a:r>
          </a:p>
          <a:p>
            <a:pPr marL="91440" indent="0">
              <a:buNone/>
            </a:pPr>
            <a:r>
              <a:rPr lang="en-US" sz="1600" b="1">
                <a:latin typeface="Courier New" panose="02070309020205020404" pitchFamily="49" charset="0"/>
                <a:cs typeface="Courier New" panose="02070309020205020404" pitchFamily="49" charset="0"/>
              </a:rPr>
              <a:t>			      Create a </a:t>
            </a:r>
            <a:r>
              <a:rPr lang="en-US" sz="1600" b="1" err="1">
                <a:highlight>
                  <a:srgbClr val="EFCDC1"/>
                </a:highlight>
                <a:latin typeface="Courier New" panose="02070309020205020404" pitchFamily="49" charset="0"/>
                <a:cs typeface="Courier New" panose="02070309020205020404" pitchFamily="49" charset="0"/>
              </a:rPr>
              <a:t>BodyFunctionMention</a:t>
            </a:r>
            <a:r>
              <a:rPr lang="en-US" sz="1600" b="1">
                <a:latin typeface="Courier New" panose="02070309020205020404" pitchFamily="49" charset="0"/>
                <a:cs typeface="Courier New" panose="02070309020205020404" pitchFamily="49" charset="0"/>
              </a:rPr>
              <a:t> from the span of these annotations</a:t>
            </a:r>
          </a:p>
        </p:txBody>
      </p:sp>
      <p:grpSp>
        <p:nvGrpSpPr>
          <p:cNvPr id="54" name="Group 53">
            <a:extLst>
              <a:ext uri="{FF2B5EF4-FFF2-40B4-BE49-F238E27FC236}">
                <a16:creationId xmlns:a16="http://schemas.microsoft.com/office/drawing/2014/main" id="{3E448798-F711-454C-A0EF-06E802983B3E}"/>
              </a:ext>
            </a:extLst>
          </p:cNvPr>
          <p:cNvGrpSpPr/>
          <p:nvPr/>
        </p:nvGrpSpPr>
        <p:grpSpPr>
          <a:xfrm>
            <a:off x="3308408" y="3040798"/>
            <a:ext cx="4580908" cy="773702"/>
            <a:chOff x="7637219" y="3636747"/>
            <a:chExt cx="4580908" cy="773702"/>
          </a:xfrm>
        </p:grpSpPr>
        <p:grpSp>
          <p:nvGrpSpPr>
            <p:cNvPr id="25" name="Group 24">
              <a:extLst>
                <a:ext uri="{FF2B5EF4-FFF2-40B4-BE49-F238E27FC236}">
                  <a16:creationId xmlns:a16="http://schemas.microsoft.com/office/drawing/2014/main" id="{CA482B4D-D7E2-41DB-B1B9-0B912AF293C4}"/>
                </a:ext>
              </a:extLst>
            </p:cNvPr>
            <p:cNvGrpSpPr/>
            <p:nvPr/>
          </p:nvGrpSpPr>
          <p:grpSpPr>
            <a:xfrm>
              <a:off x="7637219" y="3636747"/>
              <a:ext cx="4580908" cy="773702"/>
              <a:chOff x="3775782" y="4435377"/>
              <a:chExt cx="5978728" cy="773702"/>
            </a:xfrm>
          </p:grpSpPr>
          <p:sp>
            <p:nvSpPr>
              <p:cNvPr id="27" name="Rounded Rectangle 13">
                <a:extLst>
                  <a:ext uri="{FF2B5EF4-FFF2-40B4-BE49-F238E27FC236}">
                    <a16:creationId xmlns:a16="http://schemas.microsoft.com/office/drawing/2014/main" id="{8DBE732D-65E5-4CAA-99C0-3E8388D39912}"/>
                  </a:ext>
                </a:extLst>
              </p:cNvPr>
              <p:cNvSpPr/>
              <p:nvPr/>
            </p:nvSpPr>
            <p:spPr>
              <a:xfrm>
                <a:off x="3775782" y="4435377"/>
                <a:ext cx="5978728" cy="773702"/>
              </a:xfrm>
              <a:prstGeom prst="roundRect">
                <a:avLst/>
              </a:prstGeom>
            </p:spPr>
            <p:style>
              <a:lnRef idx="1">
                <a:schemeClr val="accent2"/>
              </a:lnRef>
              <a:fillRef idx="2">
                <a:schemeClr val="accent2"/>
              </a:fillRef>
              <a:effectRef idx="1">
                <a:schemeClr val="accent2"/>
              </a:effectRef>
              <a:fontRef idx="minor">
                <a:schemeClr val="dk1"/>
              </a:fontRef>
            </p:style>
            <p:txBody>
              <a:bodyPr rtlCol="0" anchor="t" anchorCtr="0"/>
              <a:lstStyle/>
              <a:p>
                <a:pPr algn="r"/>
                <a:endParaRPr lang="en-US"/>
              </a:p>
            </p:txBody>
          </p:sp>
          <p:sp>
            <p:nvSpPr>
              <p:cNvPr id="28" name="Rectangle 27">
                <a:extLst>
                  <a:ext uri="{FF2B5EF4-FFF2-40B4-BE49-F238E27FC236}">
                    <a16:creationId xmlns:a16="http://schemas.microsoft.com/office/drawing/2014/main" id="{7CE60146-C8F6-44E6-818E-00FA23D018E5}"/>
                  </a:ext>
                </a:extLst>
              </p:cNvPr>
              <p:cNvSpPr/>
              <p:nvPr/>
            </p:nvSpPr>
            <p:spPr>
              <a:xfrm>
                <a:off x="3855234" y="4605069"/>
                <a:ext cx="1552575" cy="438150"/>
              </a:xfrm>
              <a:prstGeom prst="rect">
                <a:avLst/>
              </a:prstGeom>
              <a:solidFill>
                <a:srgbClr val="EFE2C7"/>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solidFill>
                      <a:srgbClr val="00B050"/>
                    </a:solidFill>
                  </a:rPr>
                  <a:t>Strength</a:t>
                </a:r>
              </a:p>
            </p:txBody>
          </p:sp>
          <p:sp>
            <p:nvSpPr>
              <p:cNvPr id="29" name="Rectangle 28">
                <a:extLst>
                  <a:ext uri="{FF2B5EF4-FFF2-40B4-BE49-F238E27FC236}">
                    <a16:creationId xmlns:a16="http://schemas.microsoft.com/office/drawing/2014/main" id="{0ABCFBED-104C-4737-B8E3-4FD31D802028}"/>
                  </a:ext>
                </a:extLst>
              </p:cNvPr>
              <p:cNvSpPr/>
              <p:nvPr/>
            </p:nvSpPr>
            <p:spPr>
              <a:xfrm>
                <a:off x="5355306" y="4605069"/>
                <a:ext cx="681154" cy="438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a:t>
                </a:r>
              </a:p>
            </p:txBody>
          </p:sp>
          <p:sp>
            <p:nvSpPr>
              <p:cNvPr id="30" name="Rectangle 29">
                <a:extLst>
                  <a:ext uri="{FF2B5EF4-FFF2-40B4-BE49-F238E27FC236}">
                    <a16:creationId xmlns:a16="http://schemas.microsoft.com/office/drawing/2014/main" id="{F9AC99FD-447E-45F9-907E-DD00E9AEAFFF}"/>
                  </a:ext>
                </a:extLst>
              </p:cNvPr>
              <p:cNvSpPr/>
              <p:nvPr/>
            </p:nvSpPr>
            <p:spPr>
              <a:xfrm>
                <a:off x="6036459" y="4594183"/>
                <a:ext cx="2785959" cy="43815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solidFill>
                      <a:schemeClr val="accent2">
                        <a:lumMod val="75000"/>
                      </a:schemeClr>
                    </a:solidFill>
                  </a:rPr>
                  <a:t>Right lower extremity</a:t>
                </a:r>
              </a:p>
            </p:txBody>
          </p:sp>
        </p:grpSp>
        <p:sp>
          <p:nvSpPr>
            <p:cNvPr id="49" name="Rectangle 48">
              <a:extLst>
                <a:ext uri="{FF2B5EF4-FFF2-40B4-BE49-F238E27FC236}">
                  <a16:creationId xmlns:a16="http://schemas.microsoft.com/office/drawing/2014/main" id="{9E3B19B1-5A03-4CB6-95F8-43F80E44CAAD}"/>
                </a:ext>
              </a:extLst>
            </p:cNvPr>
            <p:cNvSpPr/>
            <p:nvPr/>
          </p:nvSpPr>
          <p:spPr>
            <a:xfrm>
              <a:off x="11540605" y="3794136"/>
              <a:ext cx="625874" cy="45123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solidFill>
                    <a:srgbClr val="7030A0"/>
                  </a:solidFill>
                </a:rPr>
                <a:t>5/5</a:t>
              </a:r>
            </a:p>
          </p:txBody>
        </p:sp>
      </p:grpSp>
      <p:sp>
        <p:nvSpPr>
          <p:cNvPr id="63" name="TextBox 62">
            <a:extLst>
              <a:ext uri="{FF2B5EF4-FFF2-40B4-BE49-F238E27FC236}">
                <a16:creationId xmlns:a16="http://schemas.microsoft.com/office/drawing/2014/main" id="{61D82680-F048-4035-9C13-1DAB5A5DE7FA}"/>
              </a:ext>
            </a:extLst>
          </p:cNvPr>
          <p:cNvSpPr txBox="1"/>
          <p:nvPr/>
        </p:nvSpPr>
        <p:spPr>
          <a:xfrm>
            <a:off x="5665093" y="3816403"/>
            <a:ext cx="1200562" cy="461665"/>
          </a:xfrm>
          <a:prstGeom prst="rect">
            <a:avLst/>
          </a:prstGeom>
          <a:solidFill>
            <a:schemeClr val="bg1"/>
          </a:solidFill>
          <a:ln>
            <a:solidFill>
              <a:schemeClr val="accent2">
                <a:lumMod val="75000"/>
              </a:schemeClr>
            </a:solidFill>
          </a:ln>
        </p:spPr>
        <p:txBody>
          <a:bodyPr wrap="square" rtlCol="0">
            <a:spAutoFit/>
          </a:bodyPr>
          <a:lstStyle/>
          <a:p>
            <a:r>
              <a:rPr lang="en-US" sz="2400">
                <a:solidFill>
                  <a:schemeClr val="accent2">
                    <a:lumMod val="75000"/>
                  </a:schemeClr>
                </a:solidFill>
              </a:rPr>
              <a:t>Location</a:t>
            </a:r>
          </a:p>
        </p:txBody>
      </p:sp>
      <p:cxnSp>
        <p:nvCxnSpPr>
          <p:cNvPr id="67" name="Straight Arrow Connector 66">
            <a:extLst>
              <a:ext uri="{FF2B5EF4-FFF2-40B4-BE49-F238E27FC236}">
                <a16:creationId xmlns:a16="http://schemas.microsoft.com/office/drawing/2014/main" id="{15F31CD1-6028-4B50-A653-EED54CFCCB96}"/>
              </a:ext>
            </a:extLst>
          </p:cNvPr>
          <p:cNvCxnSpPr>
            <a:cxnSpLocks/>
            <a:endCxn id="30" idx="2"/>
          </p:cNvCxnSpPr>
          <p:nvPr/>
        </p:nvCxnSpPr>
        <p:spPr>
          <a:xfrm flipV="1">
            <a:off x="6107844" y="3637754"/>
            <a:ext cx="0" cy="223674"/>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4C3B4A16-3023-4F38-9C88-6D7844A27D83}"/>
              </a:ext>
            </a:extLst>
          </p:cNvPr>
          <p:cNvSpPr/>
          <p:nvPr/>
        </p:nvSpPr>
        <p:spPr>
          <a:xfrm>
            <a:off x="7965247" y="2579911"/>
            <a:ext cx="1455767" cy="71851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175">
                <a:solidFill>
                  <a:schemeClr val="tx1"/>
                </a:solidFill>
              </a:ln>
            </a:endParaRPr>
          </a:p>
        </p:txBody>
      </p:sp>
      <p:sp>
        <p:nvSpPr>
          <p:cNvPr id="71" name="TextBox 70">
            <a:extLst>
              <a:ext uri="{FF2B5EF4-FFF2-40B4-BE49-F238E27FC236}">
                <a16:creationId xmlns:a16="http://schemas.microsoft.com/office/drawing/2014/main" id="{81CF27FE-0785-4A59-870F-6E1C04B77C49}"/>
              </a:ext>
            </a:extLst>
          </p:cNvPr>
          <p:cNvSpPr txBox="1"/>
          <p:nvPr/>
        </p:nvSpPr>
        <p:spPr>
          <a:xfrm>
            <a:off x="9705838" y="2533064"/>
            <a:ext cx="1257415" cy="369332"/>
          </a:xfrm>
          <a:prstGeom prst="rect">
            <a:avLst/>
          </a:prstGeom>
          <a:noFill/>
        </p:spPr>
        <p:txBody>
          <a:bodyPr wrap="square" rtlCol="0">
            <a:spAutoFit/>
          </a:bodyPr>
          <a:lstStyle/>
          <a:p>
            <a:r>
              <a:rPr lang="en-US"/>
              <a:t>A Sentence</a:t>
            </a:r>
          </a:p>
        </p:txBody>
      </p:sp>
      <p:cxnSp>
        <p:nvCxnSpPr>
          <p:cNvPr id="73" name="Straight Arrow Connector 72">
            <a:extLst>
              <a:ext uri="{FF2B5EF4-FFF2-40B4-BE49-F238E27FC236}">
                <a16:creationId xmlns:a16="http://schemas.microsoft.com/office/drawing/2014/main" id="{CAE0458A-90D0-4BAE-89D2-616B57894667}"/>
              </a:ext>
            </a:extLst>
          </p:cNvPr>
          <p:cNvCxnSpPr>
            <a:cxnSpLocks/>
            <a:stCxn id="71" idx="1"/>
            <a:endCxn id="46" idx="3"/>
          </p:cNvCxnSpPr>
          <p:nvPr/>
        </p:nvCxnSpPr>
        <p:spPr>
          <a:xfrm flipH="1">
            <a:off x="9388198" y="2717730"/>
            <a:ext cx="317640" cy="2264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AAE4AE9-50E6-4FB6-9972-B5C53D12154A}"/>
              </a:ext>
            </a:extLst>
          </p:cNvPr>
          <p:cNvSpPr txBox="1"/>
          <p:nvPr/>
        </p:nvSpPr>
        <p:spPr>
          <a:xfrm>
            <a:off x="2991365" y="3837649"/>
            <a:ext cx="2656446" cy="443063"/>
          </a:xfrm>
          <a:prstGeom prst="rect">
            <a:avLst/>
          </a:prstGeom>
          <a:solidFill>
            <a:schemeClr val="bg1"/>
          </a:solidFill>
          <a:ln>
            <a:solidFill>
              <a:srgbClr val="00B050"/>
            </a:solidFill>
          </a:ln>
        </p:spPr>
        <p:txBody>
          <a:bodyPr wrap="square" rtlCol="0">
            <a:noAutofit/>
          </a:bodyPr>
          <a:lstStyle/>
          <a:p>
            <a:r>
              <a:rPr lang="en-US" sz="2400">
                <a:solidFill>
                  <a:srgbClr val="00B050"/>
                </a:solidFill>
              </a:rPr>
              <a:t>Body Function Type</a:t>
            </a:r>
          </a:p>
        </p:txBody>
      </p:sp>
      <p:cxnSp>
        <p:nvCxnSpPr>
          <p:cNvPr id="42" name="Straight Arrow Connector 41">
            <a:extLst>
              <a:ext uri="{FF2B5EF4-FFF2-40B4-BE49-F238E27FC236}">
                <a16:creationId xmlns:a16="http://schemas.microsoft.com/office/drawing/2014/main" id="{D9B1C245-9183-46D7-ACAA-27A9DD2EC69A}"/>
              </a:ext>
            </a:extLst>
          </p:cNvPr>
          <p:cNvCxnSpPr>
            <a:cxnSpLocks/>
            <a:endCxn id="28" idx="2"/>
          </p:cNvCxnSpPr>
          <p:nvPr/>
        </p:nvCxnSpPr>
        <p:spPr>
          <a:xfrm flipH="1" flipV="1">
            <a:off x="3964077" y="3648640"/>
            <a:ext cx="18255" cy="18870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F3A3A014-6143-4663-ADF2-7A347DF7C72F}"/>
              </a:ext>
            </a:extLst>
          </p:cNvPr>
          <p:cNvSpPr txBox="1"/>
          <p:nvPr/>
        </p:nvSpPr>
        <p:spPr>
          <a:xfrm>
            <a:off x="302767" y="1903084"/>
            <a:ext cx="3038826" cy="443063"/>
          </a:xfrm>
          <a:prstGeom prst="rect">
            <a:avLst/>
          </a:prstGeom>
          <a:solidFill>
            <a:srgbClr val="EFCDC1"/>
          </a:solidFill>
          <a:ln>
            <a:solidFill>
              <a:schemeClr val="tx1"/>
            </a:solidFill>
          </a:ln>
        </p:spPr>
        <p:txBody>
          <a:bodyPr wrap="square" rtlCol="0">
            <a:noAutofit/>
          </a:bodyPr>
          <a:lstStyle/>
          <a:p>
            <a:r>
              <a:rPr lang="en-US" sz="2400"/>
              <a:t>Body Function Mention</a:t>
            </a:r>
          </a:p>
        </p:txBody>
      </p:sp>
      <p:cxnSp>
        <p:nvCxnSpPr>
          <p:cNvPr id="87" name="Straight Arrow Connector 86">
            <a:extLst>
              <a:ext uri="{FF2B5EF4-FFF2-40B4-BE49-F238E27FC236}">
                <a16:creationId xmlns:a16="http://schemas.microsoft.com/office/drawing/2014/main" id="{6B149A7B-8A72-4EDB-9651-C4975A38F8B2}"/>
              </a:ext>
            </a:extLst>
          </p:cNvPr>
          <p:cNvCxnSpPr>
            <a:cxnSpLocks/>
            <a:stCxn id="85" idx="2"/>
            <a:endCxn id="27" idx="1"/>
          </p:cNvCxnSpPr>
          <p:nvPr/>
        </p:nvCxnSpPr>
        <p:spPr>
          <a:xfrm>
            <a:off x="1822180" y="2346147"/>
            <a:ext cx="1486228" cy="10815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EA2C949D-3FB7-477E-A4E5-A3E16F5227AE}"/>
              </a:ext>
            </a:extLst>
          </p:cNvPr>
          <p:cNvSpPr txBox="1"/>
          <p:nvPr/>
        </p:nvSpPr>
        <p:spPr>
          <a:xfrm rot="16200000">
            <a:off x="-923868" y="5389015"/>
            <a:ext cx="2366841" cy="369332"/>
          </a:xfrm>
          <a:prstGeom prst="rect">
            <a:avLst/>
          </a:prstGeom>
          <a:noFill/>
          <a:ln>
            <a:solidFill>
              <a:schemeClr val="tx1"/>
            </a:solidFill>
          </a:ln>
        </p:spPr>
        <p:txBody>
          <a:bodyPr wrap="square" rtlCol="0">
            <a:spAutoFit/>
          </a:bodyPr>
          <a:lstStyle/>
          <a:p>
            <a:pPr algn="ctr"/>
            <a:r>
              <a:rPr lang="en-US"/>
              <a:t>Mentions </a:t>
            </a:r>
          </a:p>
        </p:txBody>
      </p:sp>
      <p:sp>
        <p:nvSpPr>
          <p:cNvPr id="46" name="Rectangle 45">
            <a:extLst>
              <a:ext uri="{FF2B5EF4-FFF2-40B4-BE49-F238E27FC236}">
                <a16:creationId xmlns:a16="http://schemas.microsoft.com/office/drawing/2014/main" id="{8E6B455D-F7A8-4426-8E20-4CAEC51531D6}"/>
              </a:ext>
            </a:extLst>
          </p:cNvPr>
          <p:cNvSpPr/>
          <p:nvPr/>
        </p:nvSpPr>
        <p:spPr>
          <a:xfrm>
            <a:off x="8183134" y="2818091"/>
            <a:ext cx="1205064" cy="2522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175">
                <a:solidFill>
                  <a:schemeClr val="tx1"/>
                </a:solidFill>
              </a:ln>
            </a:endParaRPr>
          </a:p>
        </p:txBody>
      </p:sp>
      <p:sp>
        <p:nvSpPr>
          <p:cNvPr id="56" name="Rectangle 55">
            <a:extLst>
              <a:ext uri="{FF2B5EF4-FFF2-40B4-BE49-F238E27FC236}">
                <a16:creationId xmlns:a16="http://schemas.microsoft.com/office/drawing/2014/main" id="{BAC5E760-4D51-4960-9049-B3C7C313911A}"/>
              </a:ext>
            </a:extLst>
          </p:cNvPr>
          <p:cNvSpPr/>
          <p:nvPr/>
        </p:nvSpPr>
        <p:spPr>
          <a:xfrm>
            <a:off x="8441641" y="2614744"/>
            <a:ext cx="86048"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a:t>
            </a:r>
          </a:p>
        </p:txBody>
      </p:sp>
      <p:sp>
        <p:nvSpPr>
          <p:cNvPr id="34" name="TextBox 33">
            <a:extLst>
              <a:ext uri="{FF2B5EF4-FFF2-40B4-BE49-F238E27FC236}">
                <a16:creationId xmlns:a16="http://schemas.microsoft.com/office/drawing/2014/main" id="{AE66D4CC-B13A-40F6-AB18-0DC0CC8E0F8F}"/>
              </a:ext>
            </a:extLst>
          </p:cNvPr>
          <p:cNvSpPr txBox="1"/>
          <p:nvPr/>
        </p:nvSpPr>
        <p:spPr>
          <a:xfrm rot="16200000">
            <a:off x="7686780" y="2858376"/>
            <a:ext cx="718518" cy="161583"/>
          </a:xfrm>
          <a:prstGeom prst="rect">
            <a:avLst/>
          </a:prstGeom>
          <a:noFill/>
          <a:ln>
            <a:solidFill>
              <a:schemeClr val="tx1"/>
            </a:solidFill>
          </a:ln>
        </p:spPr>
        <p:txBody>
          <a:bodyPr wrap="square" lIns="0" tIns="0" rIns="0" bIns="0" rtlCol="0">
            <a:spAutoFit/>
          </a:bodyPr>
          <a:lstStyle/>
          <a:p>
            <a:r>
              <a:rPr lang="en-US" sz="1050"/>
              <a:t>    Section</a:t>
            </a:r>
          </a:p>
        </p:txBody>
      </p:sp>
      <p:sp>
        <p:nvSpPr>
          <p:cNvPr id="57" name="TextBox 56">
            <a:extLst>
              <a:ext uri="{FF2B5EF4-FFF2-40B4-BE49-F238E27FC236}">
                <a16:creationId xmlns:a16="http://schemas.microsoft.com/office/drawing/2014/main" id="{7DEA1E03-4422-4D68-ABA1-CFDB3287F8A3}"/>
              </a:ext>
            </a:extLst>
          </p:cNvPr>
          <p:cNvSpPr txBox="1"/>
          <p:nvPr/>
        </p:nvSpPr>
        <p:spPr>
          <a:xfrm>
            <a:off x="6856936" y="3819885"/>
            <a:ext cx="1293382" cy="461665"/>
          </a:xfrm>
          <a:prstGeom prst="rect">
            <a:avLst/>
          </a:prstGeom>
          <a:solidFill>
            <a:schemeClr val="bg1"/>
          </a:solidFill>
          <a:ln>
            <a:solidFill>
              <a:srgbClr val="7030A0"/>
            </a:solidFill>
          </a:ln>
        </p:spPr>
        <p:txBody>
          <a:bodyPr wrap="square" rtlCol="0">
            <a:noAutofit/>
          </a:bodyPr>
          <a:lstStyle/>
          <a:p>
            <a:r>
              <a:rPr lang="en-US" sz="2400">
                <a:solidFill>
                  <a:srgbClr val="7030A0"/>
                </a:solidFill>
              </a:rPr>
              <a:t>Qualifier</a:t>
            </a:r>
          </a:p>
        </p:txBody>
      </p:sp>
      <p:cxnSp>
        <p:nvCxnSpPr>
          <p:cNvPr id="58" name="Straight Arrow Connector 57">
            <a:extLst>
              <a:ext uri="{FF2B5EF4-FFF2-40B4-BE49-F238E27FC236}">
                <a16:creationId xmlns:a16="http://schemas.microsoft.com/office/drawing/2014/main" id="{74363171-99D7-46F5-B2BB-DB1B4F1B6C36}"/>
              </a:ext>
            </a:extLst>
          </p:cNvPr>
          <p:cNvCxnSpPr>
            <a:cxnSpLocks/>
            <a:stCxn id="57" idx="0"/>
            <a:endCxn id="49" idx="2"/>
          </p:cNvCxnSpPr>
          <p:nvPr/>
        </p:nvCxnSpPr>
        <p:spPr>
          <a:xfrm flipV="1">
            <a:off x="7503627" y="3649418"/>
            <a:ext cx="21104" cy="17046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5382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AA4A3-CFC6-401E-B430-AA9D98331404}"/>
              </a:ext>
            </a:extLst>
          </p:cNvPr>
          <p:cNvSpPr>
            <a:spLocks noGrp="1"/>
          </p:cNvSpPr>
          <p:nvPr>
            <p:ph type="title"/>
          </p:nvPr>
        </p:nvSpPr>
        <p:spPr/>
        <p:txBody>
          <a:bodyPr/>
          <a:lstStyle/>
          <a:p>
            <a:r>
              <a:rPr lang="en-US"/>
              <a:t>Methods: Stanford</a:t>
            </a:r>
            <a:r>
              <a:rPr lang="en-US" baseline="0"/>
              <a:t> CRF</a:t>
            </a:r>
            <a:endParaRPr lang="en-US"/>
          </a:p>
        </p:txBody>
      </p:sp>
      <p:sp>
        <p:nvSpPr>
          <p:cNvPr id="3" name="Content Placeholder 2">
            <a:extLst>
              <a:ext uri="{FF2B5EF4-FFF2-40B4-BE49-F238E27FC236}">
                <a16:creationId xmlns:a16="http://schemas.microsoft.com/office/drawing/2014/main" id="{F57C81C1-10F7-4D34-81CF-86E7FC52469A}"/>
              </a:ext>
            </a:extLst>
          </p:cNvPr>
          <p:cNvSpPr>
            <a:spLocks noGrp="1"/>
          </p:cNvSpPr>
          <p:nvPr>
            <p:ph sz="quarter" idx="1"/>
          </p:nvPr>
        </p:nvSpPr>
        <p:spPr>
          <a:xfrm>
            <a:off x="5740822" y="1600200"/>
            <a:ext cx="5947242" cy="4495800"/>
          </a:xfrm>
        </p:spPr>
        <p:txBody>
          <a:bodyPr/>
          <a:lstStyle/>
          <a:p>
            <a:r>
              <a:rPr lang="en-US"/>
              <a:t>Tokens of Manual Annotations labeled with BIO</a:t>
            </a:r>
            <a:r>
              <a:rPr lang="en-US" baseline="0"/>
              <a:t> Format</a:t>
            </a:r>
          </a:p>
          <a:p>
            <a:r>
              <a:rPr lang="en-US" baseline="0"/>
              <a:t>Labeled Tokens fed to CRF Model</a:t>
            </a:r>
          </a:p>
          <a:p>
            <a:endParaRPr lang="en-US" baseline="0"/>
          </a:p>
        </p:txBody>
      </p:sp>
      <p:grpSp>
        <p:nvGrpSpPr>
          <p:cNvPr id="53" name="Group 52">
            <a:extLst>
              <a:ext uri="{FF2B5EF4-FFF2-40B4-BE49-F238E27FC236}">
                <a16:creationId xmlns:a16="http://schemas.microsoft.com/office/drawing/2014/main" id="{9100C2F5-3374-4B09-919C-EDC9C1ABE7A1}"/>
              </a:ext>
            </a:extLst>
          </p:cNvPr>
          <p:cNvGrpSpPr/>
          <p:nvPr/>
        </p:nvGrpSpPr>
        <p:grpSpPr>
          <a:xfrm>
            <a:off x="968508" y="2118540"/>
            <a:ext cx="4580908" cy="4510860"/>
            <a:chOff x="7627491" y="1513995"/>
            <a:chExt cx="4580908" cy="4510860"/>
          </a:xfrm>
        </p:grpSpPr>
        <p:grpSp>
          <p:nvGrpSpPr>
            <p:cNvPr id="4" name="Group 3">
              <a:extLst>
                <a:ext uri="{FF2B5EF4-FFF2-40B4-BE49-F238E27FC236}">
                  <a16:creationId xmlns:a16="http://schemas.microsoft.com/office/drawing/2014/main" id="{EAFA4EFB-B62C-49DA-8B10-2904282B9D4A}"/>
                </a:ext>
              </a:extLst>
            </p:cNvPr>
            <p:cNvGrpSpPr/>
            <p:nvPr/>
          </p:nvGrpSpPr>
          <p:grpSpPr>
            <a:xfrm>
              <a:off x="7910586" y="1513995"/>
              <a:ext cx="1676401" cy="1880038"/>
              <a:chOff x="1069689" y="4577217"/>
              <a:chExt cx="1676401" cy="1880038"/>
            </a:xfrm>
          </p:grpSpPr>
          <p:grpSp>
            <p:nvGrpSpPr>
              <p:cNvPr id="5" name="Group 4">
                <a:extLst>
                  <a:ext uri="{FF2B5EF4-FFF2-40B4-BE49-F238E27FC236}">
                    <a16:creationId xmlns:a16="http://schemas.microsoft.com/office/drawing/2014/main" id="{4540D9FE-2AD7-4F60-AC25-935650502402}"/>
                  </a:ext>
                </a:extLst>
              </p:cNvPr>
              <p:cNvGrpSpPr/>
              <p:nvPr/>
            </p:nvGrpSpPr>
            <p:grpSpPr>
              <a:xfrm>
                <a:off x="1069689" y="4577217"/>
                <a:ext cx="1676401" cy="1880038"/>
                <a:chOff x="6019800" y="3574069"/>
                <a:chExt cx="1676401" cy="1880038"/>
              </a:xfrm>
            </p:grpSpPr>
            <p:grpSp>
              <p:nvGrpSpPr>
                <p:cNvPr id="8" name="Group 7">
                  <a:extLst>
                    <a:ext uri="{FF2B5EF4-FFF2-40B4-BE49-F238E27FC236}">
                      <a16:creationId xmlns:a16="http://schemas.microsoft.com/office/drawing/2014/main" id="{3AD3E945-69A4-418B-BDA6-9F5CF61C58F6}"/>
                    </a:ext>
                  </a:extLst>
                </p:cNvPr>
                <p:cNvGrpSpPr/>
                <p:nvPr/>
              </p:nvGrpSpPr>
              <p:grpSpPr>
                <a:xfrm>
                  <a:off x="6019800" y="3574069"/>
                  <a:ext cx="1676401" cy="1880038"/>
                  <a:chOff x="5867400" y="3581400"/>
                  <a:chExt cx="1676401" cy="1880038"/>
                </a:xfrm>
              </p:grpSpPr>
              <p:sp>
                <p:nvSpPr>
                  <p:cNvPr id="23" name="Snip Single Corner Rectangle 43">
                    <a:extLst>
                      <a:ext uri="{FF2B5EF4-FFF2-40B4-BE49-F238E27FC236}">
                        <a16:creationId xmlns:a16="http://schemas.microsoft.com/office/drawing/2014/main" id="{B96624F2-9D51-4CDC-B49B-137C34DD7162}"/>
                      </a:ext>
                    </a:extLst>
                  </p:cNvPr>
                  <p:cNvSpPr/>
                  <p:nvPr/>
                </p:nvSpPr>
                <p:spPr>
                  <a:xfrm>
                    <a:off x="5867400" y="3581400"/>
                    <a:ext cx="1676401" cy="1880038"/>
                  </a:xfrm>
                  <a:prstGeom prst="snip1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FF4FAC5A-1547-4DEE-B156-70DD71C77B26}"/>
                      </a:ext>
                    </a:extLst>
                  </p:cNvPr>
                  <p:cNvSpPr txBox="1"/>
                  <p:nvPr/>
                </p:nvSpPr>
                <p:spPr>
                  <a:xfrm>
                    <a:off x="6019801" y="3979505"/>
                    <a:ext cx="1281569" cy="369332"/>
                  </a:xfrm>
                  <a:prstGeom prst="rect">
                    <a:avLst/>
                  </a:prstGeom>
                  <a:solidFill>
                    <a:schemeClr val="bg1"/>
                  </a:solidFill>
                </p:spPr>
                <p:txBody>
                  <a:bodyPr wrap="none" rtlCol="0">
                    <a:spAutoFit/>
                  </a:bodyPr>
                  <a:lstStyle/>
                  <a:p>
                    <a:r>
                      <a:rPr lang="en-US"/>
                      <a:t>Clinical Text</a:t>
                    </a:r>
                  </a:p>
                </p:txBody>
              </p:sp>
            </p:grpSp>
            <p:sp>
              <p:nvSpPr>
                <p:cNvPr id="9" name="Rectangle 8">
                  <a:extLst>
                    <a:ext uri="{FF2B5EF4-FFF2-40B4-BE49-F238E27FC236}">
                      <a16:creationId xmlns:a16="http://schemas.microsoft.com/office/drawing/2014/main" id="{23F5F342-8E47-4214-863A-B2FCC54AD23D}"/>
                    </a:ext>
                  </a:extLst>
                </p:cNvPr>
                <p:cNvSpPr/>
                <p:nvPr/>
              </p:nvSpPr>
              <p:spPr>
                <a:xfrm>
                  <a:off x="6324600" y="4449918"/>
                  <a:ext cx="380746"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4B8522E-782F-4D9E-91B7-5DAB066D2126}"/>
                    </a:ext>
                  </a:extLst>
                </p:cNvPr>
                <p:cNvSpPr/>
                <p:nvPr/>
              </p:nvSpPr>
              <p:spPr>
                <a:xfrm>
                  <a:off x="6552946" y="4678518"/>
                  <a:ext cx="380746"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A5FCD21-779B-41E4-8B5E-C36437F28AC3}"/>
                    </a:ext>
                  </a:extLst>
                </p:cNvPr>
                <p:cNvSpPr/>
                <p:nvPr/>
              </p:nvSpPr>
              <p:spPr>
                <a:xfrm>
                  <a:off x="6300898" y="4895394"/>
                  <a:ext cx="380746" cy="152400"/>
                </a:xfrm>
                <a:prstGeom prst="rect">
                  <a:avLst/>
                </a:prstGeom>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17379A0A-6205-4755-8332-85EB39267B12}"/>
                    </a:ext>
                  </a:extLst>
                </p:cNvPr>
                <p:cNvSpPr/>
                <p:nvPr/>
              </p:nvSpPr>
              <p:spPr>
                <a:xfrm>
                  <a:off x="6553200" y="5135718"/>
                  <a:ext cx="380746"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DA150C3-72DE-4481-98FF-353AB58EDC63}"/>
                    </a:ext>
                  </a:extLst>
                </p:cNvPr>
                <p:cNvSpPr/>
                <p:nvPr/>
              </p:nvSpPr>
              <p:spPr>
                <a:xfrm>
                  <a:off x="6743573" y="4449918"/>
                  <a:ext cx="190373"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5FE604B-CAB8-431B-BFC5-E34FD7CF4746}"/>
                    </a:ext>
                  </a:extLst>
                </p:cNvPr>
                <p:cNvSpPr/>
                <p:nvPr/>
              </p:nvSpPr>
              <p:spPr>
                <a:xfrm>
                  <a:off x="7010400" y="4678518"/>
                  <a:ext cx="380746" cy="152400"/>
                </a:xfrm>
                <a:prstGeom prst="rect">
                  <a:avLst/>
                </a:prstGeom>
                <a:solidFill>
                  <a:schemeClr val="accent1"/>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F3633623-6803-4632-9295-8D033F49EA8D}"/>
                    </a:ext>
                  </a:extLst>
                </p:cNvPr>
                <p:cNvSpPr/>
                <p:nvPr/>
              </p:nvSpPr>
              <p:spPr>
                <a:xfrm>
                  <a:off x="7005308" y="4907118"/>
                  <a:ext cx="219766" cy="152400"/>
                </a:xfrm>
                <a:prstGeom prst="rect">
                  <a:avLst/>
                </a:prstGeom>
                <a:solidFill>
                  <a:srgbClr val="EFE2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A5F3164-2DA2-4D65-B74D-D51DB31060BA}"/>
                    </a:ext>
                  </a:extLst>
                </p:cNvPr>
                <p:cNvSpPr/>
                <p:nvPr/>
              </p:nvSpPr>
              <p:spPr>
                <a:xfrm>
                  <a:off x="6324346" y="4678518"/>
                  <a:ext cx="152146"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147C524-87CD-4DAA-A5BE-7C070B6ACE97}"/>
                    </a:ext>
                  </a:extLst>
                </p:cNvPr>
                <p:cNvSpPr/>
                <p:nvPr/>
              </p:nvSpPr>
              <p:spPr>
                <a:xfrm>
                  <a:off x="7010146" y="4449918"/>
                  <a:ext cx="152146"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E50015C-909D-47E0-A8C2-155CF03CD831}"/>
                    </a:ext>
                  </a:extLst>
                </p:cNvPr>
                <p:cNvSpPr/>
                <p:nvPr/>
              </p:nvSpPr>
              <p:spPr>
                <a:xfrm>
                  <a:off x="7238746" y="4449918"/>
                  <a:ext cx="152146"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C22E5A0-04E0-4F4C-B275-AA2F61CEFA74}"/>
                    </a:ext>
                  </a:extLst>
                </p:cNvPr>
                <p:cNvSpPr/>
                <p:nvPr/>
              </p:nvSpPr>
              <p:spPr>
                <a:xfrm>
                  <a:off x="6324346" y="5135718"/>
                  <a:ext cx="152146"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4B6CA8E-75D3-441B-AA3F-F83FDCBD5463}"/>
                    </a:ext>
                  </a:extLst>
                </p:cNvPr>
                <p:cNvSpPr/>
                <p:nvPr/>
              </p:nvSpPr>
              <p:spPr>
                <a:xfrm>
                  <a:off x="7239000" y="4907118"/>
                  <a:ext cx="152146" cy="152400"/>
                </a:xfrm>
                <a:prstGeom prst="rect">
                  <a:avLst/>
                </a:prstGeom>
                <a:solidFill>
                  <a:srgbClr val="EFE2C7"/>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C22CE8F-7FAC-40E9-A7A1-C2ECB4258054}"/>
                    </a:ext>
                  </a:extLst>
                </p:cNvPr>
                <p:cNvSpPr/>
                <p:nvPr/>
              </p:nvSpPr>
              <p:spPr>
                <a:xfrm>
                  <a:off x="7010400" y="5135718"/>
                  <a:ext cx="152146"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1052F6F-E87A-4622-82B9-4792E5626155}"/>
                    </a:ext>
                  </a:extLst>
                </p:cNvPr>
                <p:cNvSpPr/>
                <p:nvPr/>
              </p:nvSpPr>
              <p:spPr>
                <a:xfrm>
                  <a:off x="7238746" y="5135718"/>
                  <a:ext cx="152146"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0B940CAA-53ED-42E5-A188-2C8521329296}"/>
                  </a:ext>
                </a:extLst>
              </p:cNvPr>
              <p:cNvSpPr/>
              <p:nvPr/>
            </p:nvSpPr>
            <p:spPr>
              <a:xfrm>
                <a:off x="1764473" y="5909674"/>
                <a:ext cx="45719"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6ED507B-3D96-4BE1-B885-6C3BAAB76911}"/>
                  </a:ext>
                </a:extLst>
              </p:cNvPr>
              <p:cNvSpPr/>
              <p:nvPr/>
            </p:nvSpPr>
            <p:spPr>
              <a:xfrm>
                <a:off x="1833347" y="5909674"/>
                <a:ext cx="219766" cy="152400"/>
              </a:xfrm>
              <a:prstGeom prst="rect">
                <a:avLst/>
              </a:prstGeom>
              <a:solidFill>
                <a:srgbClr val="EFE2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ular Callout 46">
              <a:extLst>
                <a:ext uri="{FF2B5EF4-FFF2-40B4-BE49-F238E27FC236}">
                  <a16:creationId xmlns:a16="http://schemas.microsoft.com/office/drawing/2014/main" id="{6E1CC498-2B00-4019-84C8-FB0006428DDE}"/>
                </a:ext>
              </a:extLst>
            </p:cNvPr>
            <p:cNvSpPr/>
            <p:nvPr/>
          </p:nvSpPr>
          <p:spPr>
            <a:xfrm>
              <a:off x="9359623" y="3529979"/>
              <a:ext cx="2119606" cy="470923"/>
            </a:xfrm>
            <a:prstGeom prst="wedgeRectCallout">
              <a:avLst>
                <a:gd name="adj1" fmla="val -66921"/>
                <a:gd name="adj2" fmla="val -17292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26" name="Group 25">
              <a:extLst>
                <a:ext uri="{FF2B5EF4-FFF2-40B4-BE49-F238E27FC236}">
                  <a16:creationId xmlns:a16="http://schemas.microsoft.com/office/drawing/2014/main" id="{36F7A0E0-7DE2-4F72-BE27-04E7396D41EE}"/>
                </a:ext>
              </a:extLst>
            </p:cNvPr>
            <p:cNvGrpSpPr/>
            <p:nvPr/>
          </p:nvGrpSpPr>
          <p:grpSpPr>
            <a:xfrm>
              <a:off x="7627491" y="3383823"/>
              <a:ext cx="4580908" cy="773702"/>
              <a:chOff x="7637219" y="3636747"/>
              <a:chExt cx="4580908" cy="773702"/>
            </a:xfrm>
          </p:grpSpPr>
          <p:grpSp>
            <p:nvGrpSpPr>
              <p:cNvPr id="27" name="Group 26">
                <a:extLst>
                  <a:ext uri="{FF2B5EF4-FFF2-40B4-BE49-F238E27FC236}">
                    <a16:creationId xmlns:a16="http://schemas.microsoft.com/office/drawing/2014/main" id="{D183C339-1765-4BE4-8276-E358EC115E1D}"/>
                  </a:ext>
                </a:extLst>
              </p:cNvPr>
              <p:cNvGrpSpPr/>
              <p:nvPr/>
            </p:nvGrpSpPr>
            <p:grpSpPr>
              <a:xfrm>
                <a:off x="7637219" y="3636747"/>
                <a:ext cx="4580908" cy="773702"/>
                <a:chOff x="3775782" y="4435377"/>
                <a:chExt cx="5978728" cy="773702"/>
              </a:xfrm>
            </p:grpSpPr>
            <p:sp>
              <p:nvSpPr>
                <p:cNvPr id="29" name="Rectangular Callout 46">
                  <a:extLst>
                    <a:ext uri="{FF2B5EF4-FFF2-40B4-BE49-F238E27FC236}">
                      <a16:creationId xmlns:a16="http://schemas.microsoft.com/office/drawing/2014/main" id="{71A7D713-30FE-4F36-99DE-E6BD3AAA7527}"/>
                    </a:ext>
                  </a:extLst>
                </p:cNvPr>
                <p:cNvSpPr/>
                <p:nvPr/>
              </p:nvSpPr>
              <p:spPr>
                <a:xfrm>
                  <a:off x="3913620" y="4455697"/>
                  <a:ext cx="2336530" cy="470923"/>
                </a:xfrm>
                <a:prstGeom prst="wedgeRectCallout">
                  <a:avLst>
                    <a:gd name="adj1" fmla="val -9606"/>
                    <a:gd name="adj2" fmla="val -150732"/>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0" name="Rounded Rectangle 13">
                  <a:extLst>
                    <a:ext uri="{FF2B5EF4-FFF2-40B4-BE49-F238E27FC236}">
                      <a16:creationId xmlns:a16="http://schemas.microsoft.com/office/drawing/2014/main" id="{A9AE9DA2-75A6-4E57-83E3-253A823D6EAA}"/>
                    </a:ext>
                  </a:extLst>
                </p:cNvPr>
                <p:cNvSpPr/>
                <p:nvPr/>
              </p:nvSpPr>
              <p:spPr>
                <a:xfrm>
                  <a:off x="3775782" y="4435377"/>
                  <a:ext cx="5978728" cy="773702"/>
                </a:xfrm>
                <a:prstGeom prst="roundRect">
                  <a:avLst/>
                </a:prstGeom>
              </p:spPr>
              <p:style>
                <a:lnRef idx="1">
                  <a:schemeClr val="accent2"/>
                </a:lnRef>
                <a:fillRef idx="2">
                  <a:schemeClr val="accent2"/>
                </a:fillRef>
                <a:effectRef idx="1">
                  <a:schemeClr val="accent2"/>
                </a:effectRef>
                <a:fontRef idx="minor">
                  <a:schemeClr val="dk1"/>
                </a:fontRef>
              </p:style>
              <p:txBody>
                <a:bodyPr rtlCol="0" anchor="t" anchorCtr="0"/>
                <a:lstStyle/>
                <a:p>
                  <a:pPr algn="r"/>
                  <a:endParaRPr lang="en-US"/>
                </a:p>
              </p:txBody>
            </p:sp>
            <p:sp>
              <p:nvSpPr>
                <p:cNvPr id="31" name="Rectangle 30">
                  <a:extLst>
                    <a:ext uri="{FF2B5EF4-FFF2-40B4-BE49-F238E27FC236}">
                      <a16:creationId xmlns:a16="http://schemas.microsoft.com/office/drawing/2014/main" id="{056A2236-225E-4068-93BC-3D104DFBB2B5}"/>
                    </a:ext>
                  </a:extLst>
                </p:cNvPr>
                <p:cNvSpPr/>
                <p:nvPr/>
              </p:nvSpPr>
              <p:spPr>
                <a:xfrm>
                  <a:off x="3855234" y="4605069"/>
                  <a:ext cx="1552575" cy="438150"/>
                </a:xfrm>
                <a:prstGeom prst="rect">
                  <a:avLst/>
                </a:prstGeom>
                <a:solidFill>
                  <a:srgbClr val="EFE2C7"/>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solidFill>
                        <a:srgbClr val="00B050"/>
                      </a:solidFill>
                    </a:rPr>
                    <a:t>Strength</a:t>
                  </a:r>
                </a:p>
              </p:txBody>
            </p:sp>
            <p:sp>
              <p:nvSpPr>
                <p:cNvPr id="32" name="Rectangle 31">
                  <a:extLst>
                    <a:ext uri="{FF2B5EF4-FFF2-40B4-BE49-F238E27FC236}">
                      <a16:creationId xmlns:a16="http://schemas.microsoft.com/office/drawing/2014/main" id="{C07049BC-BD55-451B-A266-34AEB260678D}"/>
                    </a:ext>
                  </a:extLst>
                </p:cNvPr>
                <p:cNvSpPr/>
                <p:nvPr/>
              </p:nvSpPr>
              <p:spPr>
                <a:xfrm>
                  <a:off x="5355306" y="4605069"/>
                  <a:ext cx="681154" cy="438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a:t>
                  </a:r>
                </a:p>
              </p:txBody>
            </p:sp>
            <p:sp>
              <p:nvSpPr>
                <p:cNvPr id="33" name="Rectangle 32">
                  <a:extLst>
                    <a:ext uri="{FF2B5EF4-FFF2-40B4-BE49-F238E27FC236}">
                      <a16:creationId xmlns:a16="http://schemas.microsoft.com/office/drawing/2014/main" id="{5BB870B4-2688-491B-9495-5690B60F2B97}"/>
                    </a:ext>
                  </a:extLst>
                </p:cNvPr>
                <p:cNvSpPr/>
                <p:nvPr/>
              </p:nvSpPr>
              <p:spPr>
                <a:xfrm>
                  <a:off x="6036459" y="4594183"/>
                  <a:ext cx="2785959" cy="43815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solidFill>
                        <a:schemeClr val="accent2">
                          <a:lumMod val="75000"/>
                        </a:schemeClr>
                      </a:solidFill>
                    </a:rPr>
                    <a:t>Right lower extremity</a:t>
                  </a:r>
                </a:p>
              </p:txBody>
            </p:sp>
          </p:grpSp>
          <p:sp>
            <p:nvSpPr>
              <p:cNvPr id="28" name="Rectangle 27">
                <a:extLst>
                  <a:ext uri="{FF2B5EF4-FFF2-40B4-BE49-F238E27FC236}">
                    <a16:creationId xmlns:a16="http://schemas.microsoft.com/office/drawing/2014/main" id="{E5125B1F-FA34-4E9A-84A4-5EEDB553D47E}"/>
                  </a:ext>
                </a:extLst>
              </p:cNvPr>
              <p:cNvSpPr/>
              <p:nvPr/>
            </p:nvSpPr>
            <p:spPr>
              <a:xfrm>
                <a:off x="11540605" y="3794136"/>
                <a:ext cx="625874" cy="45123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solidFill>
                      <a:srgbClr val="7030A0"/>
                    </a:solidFill>
                  </a:rPr>
                  <a:t>5/5</a:t>
                </a:r>
              </a:p>
            </p:txBody>
          </p:sp>
        </p:grpSp>
        <p:sp>
          <p:nvSpPr>
            <p:cNvPr id="36" name="Rectangle 35">
              <a:extLst>
                <a:ext uri="{FF2B5EF4-FFF2-40B4-BE49-F238E27FC236}">
                  <a16:creationId xmlns:a16="http://schemas.microsoft.com/office/drawing/2014/main" id="{C276490D-BD5F-41B6-B3FE-FA6517891A1E}"/>
                </a:ext>
              </a:extLst>
            </p:cNvPr>
            <p:cNvSpPr/>
            <p:nvPr/>
          </p:nvSpPr>
          <p:spPr>
            <a:xfrm>
              <a:off x="8154559" y="2789516"/>
              <a:ext cx="1205064" cy="2522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175">
                  <a:solidFill>
                    <a:schemeClr val="tx1"/>
                  </a:solidFill>
                </a:ln>
              </a:endParaRPr>
            </a:p>
          </p:txBody>
        </p:sp>
        <p:sp>
          <p:nvSpPr>
            <p:cNvPr id="40" name="TextBox 39">
              <a:extLst>
                <a:ext uri="{FF2B5EF4-FFF2-40B4-BE49-F238E27FC236}">
                  <a16:creationId xmlns:a16="http://schemas.microsoft.com/office/drawing/2014/main" id="{8AFF76A0-41CE-4634-905E-7D4D0AEA8A0B}"/>
                </a:ext>
              </a:extLst>
            </p:cNvPr>
            <p:cNvSpPr txBox="1"/>
            <p:nvPr/>
          </p:nvSpPr>
          <p:spPr>
            <a:xfrm rot="16200000">
              <a:off x="7194866" y="5003748"/>
              <a:ext cx="1559859" cy="369332"/>
            </a:xfrm>
            <a:prstGeom prst="rect">
              <a:avLst/>
            </a:prstGeom>
            <a:noFill/>
            <a:ln>
              <a:solidFill>
                <a:schemeClr val="tx1"/>
              </a:solidFill>
            </a:ln>
          </p:spPr>
          <p:txBody>
            <a:bodyPr wrap="square" rtlCol="0">
              <a:spAutoFit/>
            </a:bodyPr>
            <a:lstStyle/>
            <a:p>
              <a:r>
                <a:rPr lang="en-US"/>
                <a:t>Begin-Strength</a:t>
              </a:r>
            </a:p>
          </p:txBody>
        </p:sp>
        <p:sp>
          <p:nvSpPr>
            <p:cNvPr id="42" name="TextBox 41">
              <a:extLst>
                <a:ext uri="{FF2B5EF4-FFF2-40B4-BE49-F238E27FC236}">
                  <a16:creationId xmlns:a16="http://schemas.microsoft.com/office/drawing/2014/main" id="{7BB1EF5A-B9AF-47A2-A01E-6E9E01D0CBE7}"/>
                </a:ext>
              </a:extLst>
            </p:cNvPr>
            <p:cNvSpPr txBox="1"/>
            <p:nvPr/>
          </p:nvSpPr>
          <p:spPr>
            <a:xfrm rot="16200000">
              <a:off x="8741242" y="5032635"/>
              <a:ext cx="1559859" cy="369332"/>
            </a:xfrm>
            <a:prstGeom prst="rect">
              <a:avLst/>
            </a:prstGeom>
            <a:noFill/>
            <a:ln>
              <a:solidFill>
                <a:schemeClr val="tx1"/>
              </a:solidFill>
            </a:ln>
          </p:spPr>
          <p:txBody>
            <a:bodyPr wrap="square" rtlCol="0">
              <a:spAutoFit/>
            </a:bodyPr>
            <a:lstStyle/>
            <a:p>
              <a:r>
                <a:rPr lang="en-US"/>
                <a:t>Begin-Location</a:t>
              </a:r>
            </a:p>
          </p:txBody>
        </p:sp>
        <p:sp>
          <p:nvSpPr>
            <p:cNvPr id="43" name="TextBox 42">
              <a:extLst>
                <a:ext uri="{FF2B5EF4-FFF2-40B4-BE49-F238E27FC236}">
                  <a16:creationId xmlns:a16="http://schemas.microsoft.com/office/drawing/2014/main" id="{55BC084F-58DA-49F2-ABB8-E86234C1DE21}"/>
                </a:ext>
              </a:extLst>
            </p:cNvPr>
            <p:cNvSpPr txBox="1"/>
            <p:nvPr/>
          </p:nvSpPr>
          <p:spPr>
            <a:xfrm rot="16200000">
              <a:off x="9270768" y="5027216"/>
              <a:ext cx="1559859" cy="369332"/>
            </a:xfrm>
            <a:prstGeom prst="rect">
              <a:avLst/>
            </a:prstGeom>
            <a:noFill/>
            <a:ln>
              <a:solidFill>
                <a:schemeClr val="tx1"/>
              </a:solidFill>
            </a:ln>
          </p:spPr>
          <p:txBody>
            <a:bodyPr wrap="square" rtlCol="0">
              <a:spAutoFit/>
            </a:bodyPr>
            <a:lstStyle/>
            <a:p>
              <a:r>
                <a:rPr lang="en-US"/>
                <a:t>Inside-Strength</a:t>
              </a:r>
            </a:p>
          </p:txBody>
        </p:sp>
        <p:sp>
          <p:nvSpPr>
            <p:cNvPr id="44" name="TextBox 43">
              <a:extLst>
                <a:ext uri="{FF2B5EF4-FFF2-40B4-BE49-F238E27FC236}">
                  <a16:creationId xmlns:a16="http://schemas.microsoft.com/office/drawing/2014/main" id="{D9B00A50-8567-45B4-8F69-6E19DFB6B7BA}"/>
                </a:ext>
              </a:extLst>
            </p:cNvPr>
            <p:cNvSpPr txBox="1"/>
            <p:nvPr/>
          </p:nvSpPr>
          <p:spPr>
            <a:xfrm rot="16200000">
              <a:off x="10914909" y="5038357"/>
              <a:ext cx="1603665" cy="369332"/>
            </a:xfrm>
            <a:prstGeom prst="rect">
              <a:avLst/>
            </a:prstGeom>
            <a:noFill/>
            <a:ln>
              <a:solidFill>
                <a:schemeClr val="tx1"/>
              </a:solidFill>
            </a:ln>
          </p:spPr>
          <p:txBody>
            <a:bodyPr wrap="square" rtlCol="0">
              <a:spAutoFit/>
            </a:bodyPr>
            <a:lstStyle/>
            <a:p>
              <a:r>
                <a:rPr lang="en-US"/>
                <a:t>Begin-Qualifier</a:t>
              </a:r>
            </a:p>
          </p:txBody>
        </p:sp>
        <p:sp>
          <p:nvSpPr>
            <p:cNvPr id="45" name="TextBox 44">
              <a:extLst>
                <a:ext uri="{FF2B5EF4-FFF2-40B4-BE49-F238E27FC236}">
                  <a16:creationId xmlns:a16="http://schemas.microsoft.com/office/drawing/2014/main" id="{5B82E374-D9C3-4DBE-91F1-55E1635DCE85}"/>
                </a:ext>
              </a:extLst>
            </p:cNvPr>
            <p:cNvSpPr txBox="1"/>
            <p:nvPr/>
          </p:nvSpPr>
          <p:spPr>
            <a:xfrm rot="16200000">
              <a:off x="9849590" y="5043391"/>
              <a:ext cx="1559859" cy="369332"/>
            </a:xfrm>
            <a:prstGeom prst="rect">
              <a:avLst/>
            </a:prstGeom>
            <a:noFill/>
            <a:ln>
              <a:solidFill>
                <a:schemeClr val="tx1"/>
              </a:solidFill>
            </a:ln>
          </p:spPr>
          <p:txBody>
            <a:bodyPr wrap="square" rtlCol="0">
              <a:spAutoFit/>
            </a:bodyPr>
            <a:lstStyle/>
            <a:p>
              <a:r>
                <a:rPr lang="en-US"/>
                <a:t>Inside-Strength</a:t>
              </a:r>
            </a:p>
          </p:txBody>
        </p:sp>
        <p:sp>
          <p:nvSpPr>
            <p:cNvPr id="48" name="Arrow: Down 47">
              <a:extLst>
                <a:ext uri="{FF2B5EF4-FFF2-40B4-BE49-F238E27FC236}">
                  <a16:creationId xmlns:a16="http://schemas.microsoft.com/office/drawing/2014/main" id="{2048CC3D-48F7-4064-A233-83B8E394F844}"/>
                </a:ext>
              </a:extLst>
            </p:cNvPr>
            <p:cNvSpPr/>
            <p:nvPr/>
          </p:nvSpPr>
          <p:spPr>
            <a:xfrm rot="10800000">
              <a:off x="9469175" y="3920585"/>
              <a:ext cx="96819" cy="52509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Arrow: Down 48">
              <a:extLst>
                <a:ext uri="{FF2B5EF4-FFF2-40B4-BE49-F238E27FC236}">
                  <a16:creationId xmlns:a16="http://schemas.microsoft.com/office/drawing/2014/main" id="{644A5B08-C34F-446F-98B9-E93631823272}"/>
                </a:ext>
              </a:extLst>
            </p:cNvPr>
            <p:cNvSpPr/>
            <p:nvPr/>
          </p:nvSpPr>
          <p:spPr>
            <a:xfrm rot="10800000">
              <a:off x="7921008" y="3909827"/>
              <a:ext cx="96819" cy="52509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Arrow: Down 49">
              <a:extLst>
                <a:ext uri="{FF2B5EF4-FFF2-40B4-BE49-F238E27FC236}">
                  <a16:creationId xmlns:a16="http://schemas.microsoft.com/office/drawing/2014/main" id="{FD078197-E2A9-4CE8-82C4-2DF8C5EBBCB3}"/>
                </a:ext>
              </a:extLst>
            </p:cNvPr>
            <p:cNvSpPr/>
            <p:nvPr/>
          </p:nvSpPr>
          <p:spPr>
            <a:xfrm rot="10800000">
              <a:off x="10008438" y="3892340"/>
              <a:ext cx="96819" cy="52509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Arrow: Down 50">
              <a:extLst>
                <a:ext uri="{FF2B5EF4-FFF2-40B4-BE49-F238E27FC236}">
                  <a16:creationId xmlns:a16="http://schemas.microsoft.com/office/drawing/2014/main" id="{81AF42EF-8F7A-4C95-98C3-E8092C8FC066}"/>
                </a:ext>
              </a:extLst>
            </p:cNvPr>
            <p:cNvSpPr/>
            <p:nvPr/>
          </p:nvSpPr>
          <p:spPr>
            <a:xfrm rot="10800000">
              <a:off x="10569702" y="3908578"/>
              <a:ext cx="96819" cy="52509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Arrow: Down 51">
              <a:extLst>
                <a:ext uri="{FF2B5EF4-FFF2-40B4-BE49-F238E27FC236}">
                  <a16:creationId xmlns:a16="http://schemas.microsoft.com/office/drawing/2014/main" id="{2F8CBC50-04DF-427C-9A25-082CCEA82443}"/>
                </a:ext>
              </a:extLst>
            </p:cNvPr>
            <p:cNvSpPr/>
            <p:nvPr/>
          </p:nvSpPr>
          <p:spPr>
            <a:xfrm rot="10800000">
              <a:off x="11677113" y="3888379"/>
              <a:ext cx="96819" cy="52509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54" name="TextBox 53">
            <a:extLst>
              <a:ext uri="{FF2B5EF4-FFF2-40B4-BE49-F238E27FC236}">
                <a16:creationId xmlns:a16="http://schemas.microsoft.com/office/drawing/2014/main" id="{2AE369DF-6FFB-4F48-B3D9-861BFB8B67AC}"/>
              </a:ext>
            </a:extLst>
          </p:cNvPr>
          <p:cNvSpPr txBox="1"/>
          <p:nvPr/>
        </p:nvSpPr>
        <p:spPr>
          <a:xfrm rot="16200000">
            <a:off x="1557499" y="5647936"/>
            <a:ext cx="1559859" cy="369332"/>
          </a:xfrm>
          <a:prstGeom prst="rect">
            <a:avLst/>
          </a:prstGeom>
          <a:noFill/>
          <a:ln>
            <a:solidFill>
              <a:schemeClr val="tx1"/>
            </a:solidFill>
          </a:ln>
        </p:spPr>
        <p:txBody>
          <a:bodyPr wrap="square" rtlCol="0">
            <a:spAutoFit/>
          </a:bodyPr>
          <a:lstStyle/>
          <a:p>
            <a:r>
              <a:rPr lang="en-US"/>
              <a:t>Outside</a:t>
            </a:r>
          </a:p>
        </p:txBody>
      </p:sp>
      <p:sp>
        <p:nvSpPr>
          <p:cNvPr id="55" name="Arrow: Down 54">
            <a:extLst>
              <a:ext uri="{FF2B5EF4-FFF2-40B4-BE49-F238E27FC236}">
                <a16:creationId xmlns:a16="http://schemas.microsoft.com/office/drawing/2014/main" id="{20C47A52-1C96-4EF2-822F-EF1545504B75}"/>
              </a:ext>
            </a:extLst>
          </p:cNvPr>
          <p:cNvSpPr/>
          <p:nvPr/>
        </p:nvSpPr>
        <p:spPr>
          <a:xfrm rot="10800000">
            <a:off x="2317980" y="4530864"/>
            <a:ext cx="96819" cy="52509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8585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22A9C-F3E1-4C76-A3DE-196B4F6206BE}"/>
              </a:ext>
            </a:extLst>
          </p:cNvPr>
          <p:cNvSpPr>
            <a:spLocks noGrp="1"/>
          </p:cNvSpPr>
          <p:nvPr>
            <p:ph type="title"/>
          </p:nvPr>
        </p:nvSpPr>
        <p:spPr/>
        <p:txBody>
          <a:bodyPr/>
          <a:lstStyle/>
          <a:p>
            <a:r>
              <a:rPr lang="en-US"/>
              <a:t>Results</a:t>
            </a:r>
          </a:p>
        </p:txBody>
      </p:sp>
      <p:graphicFrame>
        <p:nvGraphicFramePr>
          <p:cNvPr id="6" name="Content Placeholder 5">
            <a:extLst>
              <a:ext uri="{FF2B5EF4-FFF2-40B4-BE49-F238E27FC236}">
                <a16:creationId xmlns:a16="http://schemas.microsoft.com/office/drawing/2014/main" id="{2E5552F9-2480-40F7-921D-AE397677AC70}"/>
              </a:ext>
            </a:extLst>
          </p:cNvPr>
          <p:cNvGraphicFramePr>
            <a:graphicFrameLocks noGrp="1"/>
          </p:cNvGraphicFramePr>
          <p:nvPr>
            <p:ph sz="quarter" idx="1"/>
            <p:extLst>
              <p:ext uri="{D42A27DB-BD31-4B8C-83A1-F6EECF244321}">
                <p14:modId xmlns:p14="http://schemas.microsoft.com/office/powerpoint/2010/main" val="2381414450"/>
              </p:ext>
            </p:extLst>
          </p:nvPr>
        </p:nvGraphicFramePr>
        <p:xfrm>
          <a:off x="1271868" y="2075999"/>
          <a:ext cx="7455050" cy="1828800"/>
        </p:xfrm>
        <a:graphic>
          <a:graphicData uri="http://schemas.openxmlformats.org/drawingml/2006/table">
            <a:tbl>
              <a:tblPr firstRow="1" firstCol="1" bandRow="1">
                <a:tableStyleId>{8A107856-5554-42FB-B03E-39F5DBC370BA}</a:tableStyleId>
              </a:tblPr>
              <a:tblGrid>
                <a:gridCol w="1967902">
                  <a:extLst>
                    <a:ext uri="{9D8B030D-6E8A-4147-A177-3AD203B41FA5}">
                      <a16:colId xmlns:a16="http://schemas.microsoft.com/office/drawing/2014/main" val="895941088"/>
                    </a:ext>
                  </a:extLst>
                </a:gridCol>
                <a:gridCol w="1869548">
                  <a:extLst>
                    <a:ext uri="{9D8B030D-6E8A-4147-A177-3AD203B41FA5}">
                      <a16:colId xmlns:a16="http://schemas.microsoft.com/office/drawing/2014/main" val="4065330560"/>
                    </a:ext>
                  </a:extLst>
                </a:gridCol>
                <a:gridCol w="1878639">
                  <a:extLst>
                    <a:ext uri="{9D8B030D-6E8A-4147-A177-3AD203B41FA5}">
                      <a16:colId xmlns:a16="http://schemas.microsoft.com/office/drawing/2014/main" val="3073383634"/>
                    </a:ext>
                  </a:extLst>
                </a:gridCol>
                <a:gridCol w="1738961">
                  <a:extLst>
                    <a:ext uri="{9D8B030D-6E8A-4147-A177-3AD203B41FA5}">
                      <a16:colId xmlns:a16="http://schemas.microsoft.com/office/drawing/2014/main" val="3982291483"/>
                    </a:ext>
                  </a:extLst>
                </a:gridCol>
              </a:tblGrid>
              <a:tr h="172660">
                <a:tc>
                  <a:txBody>
                    <a:bodyPr/>
                    <a:lstStyle/>
                    <a:p>
                      <a:pPr marL="0" marR="0" algn="ctr">
                        <a:spcBef>
                          <a:spcPts val="0"/>
                        </a:spcBef>
                        <a:spcAft>
                          <a:spcPts val="0"/>
                        </a:spcAft>
                      </a:pPr>
                      <a:r>
                        <a:rPr lang="en-US" sz="2400" dirty="0">
                          <a:effectLst/>
                        </a:rPr>
                        <a:t>Label</a:t>
                      </a:r>
                      <a:endParaRPr lang="en-US" sz="2400" dirty="0">
                        <a:effectLst/>
                        <a:latin typeface="+mn-lt"/>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a:effectLst/>
                        </a:rPr>
                        <a:t>F-1 Score</a:t>
                      </a:r>
                      <a:endParaRPr lang="en-US" sz="2400">
                        <a:effectLst/>
                        <a:latin typeface="+mn-lt"/>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a:effectLst/>
                        </a:rPr>
                        <a:t>Recall</a:t>
                      </a:r>
                      <a:endParaRPr lang="en-US" sz="2400">
                        <a:effectLst/>
                        <a:latin typeface="+mn-lt"/>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a:effectLst/>
                        </a:rPr>
                        <a:t>Precision</a:t>
                      </a:r>
                      <a:endParaRPr lang="en-US" sz="2400">
                        <a:effectLst/>
                        <a:latin typeface="+mn-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250432111"/>
                  </a:ext>
                </a:extLst>
              </a:tr>
              <a:tr h="172660">
                <a:tc>
                  <a:txBody>
                    <a:bodyPr/>
                    <a:lstStyle/>
                    <a:p>
                      <a:pPr marL="0" marR="0" algn="ctr">
                        <a:spcBef>
                          <a:spcPts val="0"/>
                        </a:spcBef>
                        <a:spcAft>
                          <a:spcPts val="0"/>
                        </a:spcAft>
                      </a:pPr>
                      <a:r>
                        <a:rPr lang="en-US" sz="2400" dirty="0">
                          <a:effectLst/>
                        </a:rPr>
                        <a:t>BF Mention</a:t>
                      </a:r>
                      <a:endParaRPr lang="en-US" sz="2400" dirty="0">
                        <a:effectLst/>
                        <a:latin typeface="+mn-lt"/>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dirty="0">
                          <a:effectLst/>
                        </a:rPr>
                        <a:t>.6125</a:t>
                      </a:r>
                      <a:endParaRPr lang="en-US" sz="2400" dirty="0">
                        <a:effectLst/>
                        <a:latin typeface="+mn-lt"/>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b="1" dirty="0">
                          <a:effectLst/>
                        </a:rPr>
                        <a:t>.9452</a:t>
                      </a:r>
                      <a:endParaRPr lang="en-US" sz="2400" b="1" dirty="0">
                        <a:effectLst/>
                        <a:latin typeface="+mn-lt"/>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a:effectLst/>
                        </a:rPr>
                        <a:t>.4532</a:t>
                      </a:r>
                      <a:endParaRPr lang="en-US" sz="2400">
                        <a:effectLst/>
                        <a:latin typeface="+mn-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466203608"/>
                  </a:ext>
                </a:extLst>
              </a:tr>
              <a:tr h="172660">
                <a:tc>
                  <a:txBody>
                    <a:bodyPr/>
                    <a:lstStyle/>
                    <a:p>
                      <a:pPr marL="0" marR="0" algn="ctr">
                        <a:spcBef>
                          <a:spcPts val="0"/>
                        </a:spcBef>
                        <a:spcAft>
                          <a:spcPts val="0"/>
                        </a:spcAft>
                      </a:pPr>
                      <a:r>
                        <a:rPr lang="en-US" sz="2400">
                          <a:effectLst/>
                        </a:rPr>
                        <a:t>Qualifiers</a:t>
                      </a:r>
                      <a:endParaRPr lang="en-US" sz="2400">
                        <a:effectLst/>
                        <a:latin typeface="+mn-lt"/>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a:effectLst/>
                        </a:rPr>
                        <a:t>.5699</a:t>
                      </a:r>
                      <a:endParaRPr lang="en-US" sz="2400">
                        <a:effectLst/>
                        <a:latin typeface="+mn-lt"/>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dirty="0">
                          <a:effectLst/>
                        </a:rPr>
                        <a:t>.</a:t>
                      </a:r>
                      <a:r>
                        <a:rPr lang="en-US" sz="2400" b="1" dirty="0">
                          <a:effectLst/>
                        </a:rPr>
                        <a:t>8593</a:t>
                      </a:r>
                      <a:endParaRPr lang="en-US" sz="2400" b="1" dirty="0">
                        <a:effectLst/>
                        <a:latin typeface="+mn-lt"/>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a:effectLst/>
                        </a:rPr>
                        <a:t>.4263</a:t>
                      </a:r>
                      <a:endParaRPr lang="en-US" sz="2400">
                        <a:effectLst/>
                        <a:latin typeface="+mn-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364829404"/>
                  </a:ext>
                </a:extLst>
              </a:tr>
              <a:tr h="172660">
                <a:tc>
                  <a:txBody>
                    <a:bodyPr/>
                    <a:lstStyle/>
                    <a:p>
                      <a:pPr marL="0" marR="0" algn="ctr">
                        <a:spcBef>
                          <a:spcPts val="0"/>
                        </a:spcBef>
                        <a:spcAft>
                          <a:spcPts val="0"/>
                        </a:spcAft>
                      </a:pPr>
                      <a:r>
                        <a:rPr lang="en-US" sz="2400">
                          <a:effectLst/>
                        </a:rPr>
                        <a:t>Type</a:t>
                      </a:r>
                      <a:endParaRPr lang="en-US" sz="2400">
                        <a:effectLst/>
                        <a:latin typeface="+mn-lt"/>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a:effectLst/>
                        </a:rPr>
                        <a:t>.6378</a:t>
                      </a:r>
                      <a:endParaRPr lang="en-US" sz="2400">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b="1" dirty="0">
                          <a:effectLst/>
                        </a:rPr>
                        <a:t>.8888</a:t>
                      </a:r>
                      <a:endParaRPr lang="en-US" sz="2400" b="1" dirty="0">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a:effectLst/>
                        </a:rPr>
                        <a:t>.4974</a:t>
                      </a:r>
                      <a:endParaRPr lang="en-US" sz="2400">
                        <a:effectLst/>
                        <a:latin typeface="+mn-lt"/>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4241888970"/>
                  </a:ext>
                </a:extLst>
              </a:tr>
              <a:tr h="172660">
                <a:tc>
                  <a:txBody>
                    <a:bodyPr/>
                    <a:lstStyle/>
                    <a:p>
                      <a:pPr marL="0" marR="0" algn="ctr">
                        <a:spcBef>
                          <a:spcPts val="0"/>
                        </a:spcBef>
                        <a:spcAft>
                          <a:spcPts val="0"/>
                        </a:spcAft>
                      </a:pPr>
                      <a:r>
                        <a:rPr lang="en-US" sz="2400">
                          <a:effectLst/>
                        </a:rPr>
                        <a:t>Body Location</a:t>
                      </a:r>
                      <a:endParaRPr lang="en-US" sz="2400">
                        <a:effectLst/>
                        <a:latin typeface="+mn-lt"/>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a:effectLst/>
                        </a:rPr>
                        <a:t>.4696</a:t>
                      </a:r>
                      <a:endParaRPr lang="en-US" sz="2400">
                        <a:effectLst/>
                        <a:latin typeface="+mn-lt"/>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b="1" dirty="0">
                          <a:effectLst/>
                        </a:rPr>
                        <a:t>.8287</a:t>
                      </a:r>
                      <a:endParaRPr lang="en-US" sz="2400" b="1" dirty="0">
                        <a:effectLst/>
                        <a:latin typeface="+mn-lt"/>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dirty="0">
                          <a:effectLst/>
                        </a:rPr>
                        <a:t>.3276</a:t>
                      </a:r>
                      <a:endParaRPr lang="en-US" sz="2400" dirty="0">
                        <a:effectLst/>
                        <a:latin typeface="+mn-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627683924"/>
                  </a:ext>
                </a:extLst>
              </a:tr>
            </a:tbl>
          </a:graphicData>
        </a:graphic>
      </p:graphicFrame>
      <p:sp>
        <p:nvSpPr>
          <p:cNvPr id="10" name="Text Placeholder 9">
            <a:extLst>
              <a:ext uri="{FF2B5EF4-FFF2-40B4-BE49-F238E27FC236}">
                <a16:creationId xmlns:a16="http://schemas.microsoft.com/office/drawing/2014/main" id="{50DE1FD5-6E05-4904-AD82-BA0AE02B1B97}"/>
              </a:ext>
            </a:extLst>
          </p:cNvPr>
          <p:cNvSpPr>
            <a:spLocks noGrp="1"/>
          </p:cNvSpPr>
          <p:nvPr>
            <p:ph type="body" idx="4294967295"/>
          </p:nvPr>
        </p:nvSpPr>
        <p:spPr>
          <a:xfrm>
            <a:off x="571500" y="1492771"/>
            <a:ext cx="10871200" cy="5200416"/>
          </a:xfrm>
        </p:spPr>
        <p:txBody>
          <a:bodyPr/>
          <a:lstStyle/>
          <a:p>
            <a:r>
              <a:rPr lang="en-US" dirty="0"/>
              <a:t>Table: Rule-based System (Token based Evaluation)</a:t>
            </a:r>
          </a:p>
          <a:p>
            <a:endParaRPr lang="en-US" dirty="0"/>
          </a:p>
          <a:p>
            <a:endParaRPr lang="en-US" dirty="0"/>
          </a:p>
          <a:p>
            <a:endParaRPr lang="en-US" dirty="0"/>
          </a:p>
          <a:p>
            <a:pPr marL="0" indent="0">
              <a:buNone/>
            </a:pPr>
            <a:endParaRPr lang="en-US" dirty="0"/>
          </a:p>
          <a:p>
            <a:r>
              <a:rPr lang="en-US" dirty="0"/>
              <a:t>Table:</a:t>
            </a:r>
            <a:r>
              <a:rPr lang="en-US" baseline="0" dirty="0"/>
              <a:t> CRF-based System</a:t>
            </a:r>
            <a:endParaRPr lang="en-US" dirty="0"/>
          </a:p>
        </p:txBody>
      </p:sp>
      <p:graphicFrame>
        <p:nvGraphicFramePr>
          <p:cNvPr id="12" name="Table 11">
            <a:extLst>
              <a:ext uri="{FF2B5EF4-FFF2-40B4-BE49-F238E27FC236}">
                <a16:creationId xmlns:a16="http://schemas.microsoft.com/office/drawing/2014/main" id="{EF9D5581-FA77-4EFF-BAEF-7CF521BC56FE}"/>
              </a:ext>
            </a:extLst>
          </p:cNvPr>
          <p:cNvGraphicFramePr>
            <a:graphicFrameLocks noGrp="1"/>
          </p:cNvGraphicFramePr>
          <p:nvPr>
            <p:extLst>
              <p:ext uri="{D42A27DB-BD31-4B8C-83A1-F6EECF244321}">
                <p14:modId xmlns:p14="http://schemas.microsoft.com/office/powerpoint/2010/main" val="2692052060"/>
              </p:ext>
            </p:extLst>
          </p:nvPr>
        </p:nvGraphicFramePr>
        <p:xfrm>
          <a:off x="1250353" y="4705187"/>
          <a:ext cx="7455051" cy="1828800"/>
        </p:xfrm>
        <a:graphic>
          <a:graphicData uri="http://schemas.openxmlformats.org/drawingml/2006/table">
            <a:tbl>
              <a:tblPr firstRow="1" firstCol="1" bandRow="1">
                <a:tableStyleId>{8A107856-5554-42FB-B03E-39F5DBC370BA}</a:tableStyleId>
              </a:tblPr>
              <a:tblGrid>
                <a:gridCol w="1967902">
                  <a:extLst>
                    <a:ext uri="{9D8B030D-6E8A-4147-A177-3AD203B41FA5}">
                      <a16:colId xmlns:a16="http://schemas.microsoft.com/office/drawing/2014/main" val="438499886"/>
                    </a:ext>
                  </a:extLst>
                </a:gridCol>
                <a:gridCol w="1869548">
                  <a:extLst>
                    <a:ext uri="{9D8B030D-6E8A-4147-A177-3AD203B41FA5}">
                      <a16:colId xmlns:a16="http://schemas.microsoft.com/office/drawing/2014/main" val="2147111695"/>
                    </a:ext>
                  </a:extLst>
                </a:gridCol>
                <a:gridCol w="1878640">
                  <a:extLst>
                    <a:ext uri="{9D8B030D-6E8A-4147-A177-3AD203B41FA5}">
                      <a16:colId xmlns:a16="http://schemas.microsoft.com/office/drawing/2014/main" val="1459067903"/>
                    </a:ext>
                  </a:extLst>
                </a:gridCol>
                <a:gridCol w="1738961">
                  <a:extLst>
                    <a:ext uri="{9D8B030D-6E8A-4147-A177-3AD203B41FA5}">
                      <a16:colId xmlns:a16="http://schemas.microsoft.com/office/drawing/2014/main" val="3110585612"/>
                    </a:ext>
                  </a:extLst>
                </a:gridCol>
              </a:tblGrid>
              <a:tr h="0">
                <a:tc>
                  <a:txBody>
                    <a:bodyPr/>
                    <a:lstStyle/>
                    <a:p>
                      <a:pPr marL="0" marR="0" algn="ctr">
                        <a:spcBef>
                          <a:spcPts val="0"/>
                        </a:spcBef>
                        <a:spcAft>
                          <a:spcPts val="0"/>
                        </a:spcAft>
                      </a:pPr>
                      <a:r>
                        <a:rPr lang="en-US" sz="2400">
                          <a:effectLst/>
                        </a:rPr>
                        <a:t>Label</a:t>
                      </a:r>
                      <a:endParaRPr lang="en-US" sz="24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a:effectLst/>
                        </a:rPr>
                        <a:t>F-1 Score</a:t>
                      </a:r>
                      <a:endParaRPr lang="en-US" sz="24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a:effectLst/>
                        </a:rPr>
                        <a:t>Recall</a:t>
                      </a:r>
                      <a:endParaRPr lang="en-US" sz="24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a:effectLst/>
                        </a:rPr>
                        <a:t>Precision</a:t>
                      </a:r>
                      <a:endParaRPr lang="en-US" sz="24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451023943"/>
                  </a:ext>
                </a:extLst>
              </a:tr>
              <a:tr h="0">
                <a:tc>
                  <a:txBody>
                    <a:bodyPr/>
                    <a:lstStyle/>
                    <a:p>
                      <a:pPr marL="0" marR="0" algn="ctr">
                        <a:spcBef>
                          <a:spcPts val="0"/>
                        </a:spcBef>
                        <a:spcAft>
                          <a:spcPts val="0"/>
                        </a:spcAft>
                      </a:pPr>
                      <a:r>
                        <a:rPr lang="en-US" sz="2400">
                          <a:effectLst/>
                        </a:rPr>
                        <a:t>BF Mention</a:t>
                      </a:r>
                      <a:endParaRPr lang="en-US" sz="24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a:effectLst/>
                        </a:rPr>
                        <a:t>.6578</a:t>
                      </a:r>
                      <a:endParaRPr lang="en-US" sz="24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dirty="0">
                          <a:effectLst/>
                        </a:rPr>
                        <a:t>.8376</a:t>
                      </a:r>
                      <a:endParaRPr lang="en-US" sz="2400"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a:effectLst/>
                        </a:rPr>
                        <a:t>.5415</a:t>
                      </a:r>
                      <a:endParaRPr lang="en-US" sz="24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305022607"/>
                  </a:ext>
                </a:extLst>
              </a:tr>
              <a:tr h="0">
                <a:tc>
                  <a:txBody>
                    <a:bodyPr/>
                    <a:lstStyle/>
                    <a:p>
                      <a:pPr marL="0" marR="0" algn="ctr">
                        <a:spcBef>
                          <a:spcPts val="0"/>
                        </a:spcBef>
                        <a:spcAft>
                          <a:spcPts val="0"/>
                        </a:spcAft>
                      </a:pPr>
                      <a:r>
                        <a:rPr lang="en-US" sz="2400">
                          <a:effectLst/>
                        </a:rPr>
                        <a:t>Qualifiers</a:t>
                      </a:r>
                      <a:endParaRPr lang="en-US" sz="24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a:effectLst/>
                        </a:rPr>
                        <a:t>.6586</a:t>
                      </a:r>
                      <a:endParaRPr lang="en-US" sz="24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a:effectLst/>
                        </a:rPr>
                        <a:t>.8442</a:t>
                      </a:r>
                      <a:endParaRPr lang="en-US" sz="24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a:effectLst/>
                        </a:rPr>
                        <a:t>.5399</a:t>
                      </a:r>
                      <a:endParaRPr lang="en-US" sz="24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496183142"/>
                  </a:ext>
                </a:extLst>
              </a:tr>
              <a:tr h="0">
                <a:tc>
                  <a:txBody>
                    <a:bodyPr/>
                    <a:lstStyle/>
                    <a:p>
                      <a:pPr marL="0" marR="0" algn="ctr">
                        <a:spcBef>
                          <a:spcPts val="0"/>
                        </a:spcBef>
                        <a:spcAft>
                          <a:spcPts val="0"/>
                        </a:spcAft>
                      </a:pPr>
                      <a:r>
                        <a:rPr lang="en-US" sz="2400">
                          <a:effectLst/>
                        </a:rPr>
                        <a:t>Type</a:t>
                      </a:r>
                      <a:endParaRPr lang="en-US" sz="24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a:effectLst/>
                        </a:rPr>
                        <a:t>.7287</a:t>
                      </a:r>
                      <a:endParaRPr lang="en-US" sz="24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dirty="0">
                          <a:effectLst/>
                        </a:rPr>
                        <a:t>.8657</a:t>
                      </a:r>
                      <a:endParaRPr lang="en-US" sz="2400"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a:effectLst/>
                        </a:rPr>
                        <a:t>.6291</a:t>
                      </a:r>
                      <a:endParaRPr lang="en-US" sz="24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913619651"/>
                  </a:ext>
                </a:extLst>
              </a:tr>
              <a:tr h="0">
                <a:tc>
                  <a:txBody>
                    <a:bodyPr/>
                    <a:lstStyle/>
                    <a:p>
                      <a:pPr marL="0" marR="0" algn="ctr">
                        <a:spcBef>
                          <a:spcPts val="0"/>
                        </a:spcBef>
                        <a:spcAft>
                          <a:spcPts val="0"/>
                        </a:spcAft>
                      </a:pPr>
                      <a:r>
                        <a:rPr lang="en-US" sz="2400">
                          <a:effectLst/>
                        </a:rPr>
                        <a:t>Body Location</a:t>
                      </a:r>
                      <a:endParaRPr lang="en-US" sz="24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a:effectLst/>
                        </a:rPr>
                        <a:t>.5776</a:t>
                      </a:r>
                      <a:endParaRPr lang="en-US" sz="24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a:effectLst/>
                        </a:rPr>
                        <a:t>.7548</a:t>
                      </a:r>
                      <a:endParaRPr lang="en-US" sz="24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dirty="0">
                          <a:effectLst/>
                        </a:rPr>
                        <a:t>.4677</a:t>
                      </a:r>
                      <a:endParaRPr lang="en-US" sz="2400"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026762552"/>
                  </a:ext>
                </a:extLst>
              </a:tr>
            </a:tbl>
          </a:graphicData>
        </a:graphic>
      </p:graphicFrame>
      <p:pic>
        <p:nvPicPr>
          <p:cNvPr id="18" name="Picture 17">
            <a:extLst>
              <a:ext uri="{FF2B5EF4-FFF2-40B4-BE49-F238E27FC236}">
                <a16:creationId xmlns:a16="http://schemas.microsoft.com/office/drawing/2014/main" id="{455DE766-1259-4F33-BB10-59A9ED20AB36}"/>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7083" b="96806" l="10000" r="90000">
                        <a14:foregroundMark x1="40078" y1="89722" x2="40078" y2="89722"/>
                        <a14:foregroundMark x1="37031" y1="85694" x2="32109" y2="94028"/>
                        <a14:foregroundMark x1="32109" y1="94028" x2="39375" y2="98611"/>
                        <a14:foregroundMark x1="39375" y1="98611" x2="49922" y2="97500"/>
                        <a14:foregroundMark x1="49922" y1="97500" x2="70781" y2="99028"/>
                        <a14:foregroundMark x1="70781" y1="99028" x2="75547" y2="96806"/>
                        <a14:foregroundMark x1="75547" y1="96806" x2="66719" y2="86111"/>
                        <a14:foregroundMark x1="66719" y1="86111" x2="40313" y2="85000"/>
                        <a14:foregroundMark x1="40313" y1="85000" x2="37656" y2="86389"/>
                        <a14:foregroundMark x1="31875" y1="7083" x2="31875" y2="7083"/>
                        <a14:foregroundMark x1="32813" y1="42778" x2="32813" y2="42778"/>
                        <a14:foregroundMark x1="43906" y1="40417" x2="43906" y2="40417"/>
                        <a14:backgroundMark x1="11016" y1="30556" x2="11016" y2="30556"/>
                        <a14:backgroundMark x1="11797" y1="23750" x2="11797" y2="23750"/>
                      </a14:backgroundRemoval>
                    </a14:imgEffect>
                  </a14:imgLayer>
                </a14:imgProps>
              </a:ext>
            </a:extLst>
          </a:blip>
          <a:srcRect l="16594" t="4427" r="19926"/>
          <a:stretch/>
        </p:blipFill>
        <p:spPr>
          <a:xfrm>
            <a:off x="8860064" y="3752399"/>
            <a:ext cx="3261489" cy="2762087"/>
          </a:xfrm>
          <a:prstGeom prst="rect">
            <a:avLst/>
          </a:prstGeom>
        </p:spPr>
      </p:pic>
      <p:sp>
        <p:nvSpPr>
          <p:cNvPr id="3" name="Rectangle 2">
            <a:extLst>
              <a:ext uri="{FF2B5EF4-FFF2-40B4-BE49-F238E27FC236}">
                <a16:creationId xmlns:a16="http://schemas.microsoft.com/office/drawing/2014/main" id="{F408845B-80C7-4CA1-B8F8-36955AF0571F}"/>
              </a:ext>
            </a:extLst>
          </p:cNvPr>
          <p:cNvSpPr/>
          <p:nvPr/>
        </p:nvSpPr>
        <p:spPr>
          <a:xfrm>
            <a:off x="5422900" y="2019588"/>
            <a:ext cx="1168400" cy="2057112"/>
          </a:xfrm>
          <a:prstGeom prst="rect">
            <a:avLst/>
          </a:prstGeom>
          <a:solidFill>
            <a:srgbClr val="A5AB81">
              <a:alpha val="32941"/>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9B0E582-4AA1-4084-B5C0-C69C3EAED858}"/>
              </a:ext>
            </a:extLst>
          </p:cNvPr>
          <p:cNvSpPr/>
          <p:nvPr/>
        </p:nvSpPr>
        <p:spPr>
          <a:xfrm>
            <a:off x="3454400" y="4565775"/>
            <a:ext cx="1328884" cy="2229013"/>
          </a:xfrm>
          <a:prstGeom prst="rect">
            <a:avLst/>
          </a:prstGeom>
          <a:solidFill>
            <a:srgbClr val="A5AB81">
              <a:alpha val="32941"/>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DC531F0-0BCA-4790-A533-D38548CFF962}"/>
              </a:ext>
            </a:extLst>
          </p:cNvPr>
          <p:cNvSpPr/>
          <p:nvPr/>
        </p:nvSpPr>
        <p:spPr>
          <a:xfrm>
            <a:off x="7147814" y="4565774"/>
            <a:ext cx="1328884" cy="2229013"/>
          </a:xfrm>
          <a:prstGeom prst="rect">
            <a:avLst/>
          </a:prstGeom>
          <a:solidFill>
            <a:srgbClr val="A5AB81">
              <a:alpha val="32941"/>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7595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BA413E-192C-4DBE-B47A-5760F2DEA2D2}"/>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911" b="42251" l="2434" r="88053">
                        <a14:foregroundMark x1="52876" y1="4459" x2="52876" y2="4459"/>
                        <a14:foregroundMark x1="56416" y1="10616" x2="56416" y2="10616"/>
                        <a14:foregroundMark x1="60398" y1="10616" x2="60398" y2="10616"/>
                        <a14:foregroundMark x1="58628" y1="2548" x2="58628" y2="2548"/>
                        <a14:foregroundMark x1="65929" y1="2123" x2="65929" y2="2123"/>
                        <a14:foregroundMark x1="24115" y1="12527" x2="24115" y2="12527"/>
                        <a14:foregroundMark x1="29646" y1="29512" x2="29646" y2="29512"/>
                        <a14:foregroundMark x1="26327" y1="13376" x2="26327" y2="13376"/>
                        <a14:foregroundMark x1="25885" y1="11253" x2="26991" y2="31423"/>
                        <a14:foregroundMark x1="26991" y1="31423" x2="32522" y2="41189"/>
                        <a14:foregroundMark x1="32522" y1="41189" x2="72566" y2="37580"/>
                        <a14:foregroundMark x1="72566" y1="37580" x2="76327" y2="40340"/>
                        <a14:foregroundMark x1="67699" y1="26752" x2="78982" y2="35032"/>
                        <a14:foregroundMark x1="78982" y1="35032" x2="70354" y2="34607"/>
                        <a14:foregroundMark x1="87832" y1="37155" x2="87832" y2="37155"/>
                        <a14:foregroundMark x1="82965" y1="37155" x2="87832" y2="42251"/>
                        <a14:foregroundMark x1="86504" y1="39490" x2="88274" y2="40977"/>
                        <a14:foregroundMark x1="2434" y1="19321" x2="10398" y2="41614"/>
                        <a14:foregroundMark x1="10398" y1="41614" x2="11062" y2="42038"/>
                        <a14:foregroundMark x1="9513" y1="16348" x2="11062" y2="27813"/>
                        <a14:foregroundMark x1="11062" y1="27813" x2="11062" y2="27813"/>
                      </a14:backgroundRemoval>
                    </a14:imgEffect>
                  </a14:imgLayer>
                </a14:imgProps>
              </a:ext>
            </a:extLst>
          </a:blip>
          <a:srcRect r="9882" b="58270"/>
          <a:stretch/>
        </p:blipFill>
        <p:spPr>
          <a:xfrm>
            <a:off x="5401497" y="1600200"/>
            <a:ext cx="6790504" cy="3276600"/>
          </a:xfrm>
          <a:prstGeom prst="rect">
            <a:avLst/>
          </a:prstGeom>
        </p:spPr>
      </p:pic>
      <p:sp>
        <p:nvSpPr>
          <p:cNvPr id="7" name="Rectangle 6">
            <a:extLst>
              <a:ext uri="{FF2B5EF4-FFF2-40B4-BE49-F238E27FC236}">
                <a16:creationId xmlns:a16="http://schemas.microsoft.com/office/drawing/2014/main" id="{7068B9DC-1304-443B-917C-17AA94277419}"/>
              </a:ext>
            </a:extLst>
          </p:cNvPr>
          <p:cNvSpPr/>
          <p:nvPr/>
        </p:nvSpPr>
        <p:spPr>
          <a:xfrm>
            <a:off x="4978400" y="2794000"/>
            <a:ext cx="5232400" cy="241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BC27EF-F5F2-483B-89D7-95D6BA440827}"/>
              </a:ext>
            </a:extLst>
          </p:cNvPr>
          <p:cNvSpPr>
            <a:spLocks noGrp="1"/>
          </p:cNvSpPr>
          <p:nvPr>
            <p:ph type="title"/>
          </p:nvPr>
        </p:nvSpPr>
        <p:spPr/>
        <p:txBody>
          <a:bodyPr/>
          <a:lstStyle/>
          <a:p>
            <a:r>
              <a:rPr lang="en-US"/>
              <a:t>Failure</a:t>
            </a:r>
            <a:r>
              <a:rPr lang="en-US" baseline="0"/>
              <a:t> Analysis (Rule-based Method)</a:t>
            </a:r>
            <a:endParaRPr lang="en-US"/>
          </a:p>
        </p:txBody>
      </p:sp>
      <p:sp>
        <p:nvSpPr>
          <p:cNvPr id="8" name="Rectangle 7">
            <a:extLst>
              <a:ext uri="{FF2B5EF4-FFF2-40B4-BE49-F238E27FC236}">
                <a16:creationId xmlns:a16="http://schemas.microsoft.com/office/drawing/2014/main" id="{117032AC-D1AD-4AF5-9A3B-6EE08BC9A442}"/>
              </a:ext>
            </a:extLst>
          </p:cNvPr>
          <p:cNvSpPr/>
          <p:nvPr/>
        </p:nvSpPr>
        <p:spPr>
          <a:xfrm>
            <a:off x="5380094" y="4191000"/>
            <a:ext cx="5770506" cy="34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719FAB4-7901-4D82-BC8E-8AA8622E4655}"/>
              </a:ext>
            </a:extLst>
          </p:cNvPr>
          <p:cNvSpPr>
            <a:spLocks noGrp="1"/>
          </p:cNvSpPr>
          <p:nvPr>
            <p:ph sz="quarter" idx="1"/>
          </p:nvPr>
        </p:nvSpPr>
        <p:spPr/>
        <p:txBody>
          <a:bodyPr>
            <a:normAutofit/>
          </a:bodyPr>
          <a:lstStyle/>
          <a:p>
            <a:r>
              <a:rPr lang="en-US" dirty="0"/>
              <a:t>False Negatives</a:t>
            </a:r>
          </a:p>
          <a:p>
            <a:r>
              <a:rPr lang="en-US" dirty="0"/>
              <a:t>7 cases of weakness</a:t>
            </a:r>
          </a:p>
          <a:p>
            <a:pPr lvl="1"/>
            <a:r>
              <a:rPr lang="en-US" dirty="0"/>
              <a:t>Within the scope of confounding terms pain, balance, coordination</a:t>
            </a:r>
          </a:p>
          <a:p>
            <a:r>
              <a:rPr lang="en-US" dirty="0"/>
              <a:t>False Positives</a:t>
            </a:r>
          </a:p>
          <a:p>
            <a:pPr lvl="1"/>
            <a:r>
              <a:rPr lang="en-US" dirty="0"/>
              <a:t>93 cases of weakness</a:t>
            </a:r>
          </a:p>
          <a:p>
            <a:pPr lvl="1"/>
            <a:r>
              <a:rPr lang="en-US" dirty="0"/>
              <a:t>Statements the patient made or within subjective sections, or misidentified sections</a:t>
            </a:r>
          </a:p>
          <a:p>
            <a:pPr lvl="1"/>
            <a:r>
              <a:rPr lang="en-US" dirty="0"/>
              <a:t>Some number of false positive weakness mentions were true positives</a:t>
            </a:r>
          </a:p>
          <a:p>
            <a:r>
              <a:rPr lang="en-US" dirty="0"/>
              <a:t>32 cases of poor scoping</a:t>
            </a:r>
          </a:p>
        </p:txBody>
      </p:sp>
      <p:sp>
        <p:nvSpPr>
          <p:cNvPr id="10" name="Rectangle 9">
            <a:extLst>
              <a:ext uri="{FF2B5EF4-FFF2-40B4-BE49-F238E27FC236}">
                <a16:creationId xmlns:a16="http://schemas.microsoft.com/office/drawing/2014/main" id="{84AFD88B-8E43-4D75-83BD-6754C429C8C0}"/>
              </a:ext>
            </a:extLst>
          </p:cNvPr>
          <p:cNvSpPr/>
          <p:nvPr/>
        </p:nvSpPr>
        <p:spPr>
          <a:xfrm>
            <a:off x="2643598" y="4609584"/>
            <a:ext cx="6157501" cy="381516"/>
          </a:xfrm>
          <a:prstGeom prst="rect">
            <a:avLst/>
          </a:prstGeom>
          <a:solidFill>
            <a:schemeClr val="bg2">
              <a:lumMod val="9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 Patient reports right leg weakness</a:t>
            </a:r>
          </a:p>
        </p:txBody>
      </p:sp>
      <p:sp>
        <p:nvSpPr>
          <p:cNvPr id="12" name="TextBox 11">
            <a:extLst>
              <a:ext uri="{FF2B5EF4-FFF2-40B4-BE49-F238E27FC236}">
                <a16:creationId xmlns:a16="http://schemas.microsoft.com/office/drawing/2014/main" id="{8D0630F1-4770-4E32-8120-6EED48BD6B10}"/>
              </a:ext>
            </a:extLst>
          </p:cNvPr>
          <p:cNvSpPr txBox="1"/>
          <p:nvPr/>
        </p:nvSpPr>
        <p:spPr>
          <a:xfrm>
            <a:off x="1465072" y="6006584"/>
            <a:ext cx="10871200" cy="400110"/>
          </a:xfrm>
          <a:prstGeom prst="rect">
            <a:avLst/>
          </a:prstGeom>
          <a:solidFill>
            <a:schemeClr val="bg2">
              <a:lumMod val="90000"/>
            </a:schemeClr>
          </a:solidFill>
          <a:ln>
            <a:solidFill>
              <a:schemeClr val="tx1"/>
            </a:solidFill>
          </a:ln>
        </p:spPr>
        <p:txBody>
          <a:bodyPr wrap="square" rtlCol="0">
            <a:spAutoFit/>
          </a:bodyPr>
          <a:lstStyle/>
          <a:p>
            <a:r>
              <a:rPr lang="en-US" sz="2000" dirty="0">
                <a:latin typeface="Courier New" panose="02070309020205020404" pitchFamily="49" charset="0"/>
                <a:cs typeface="Courier New" panose="02070309020205020404" pitchFamily="49" charset="0"/>
              </a:rPr>
              <a:t>3 trials : Right : 60 , 60 , 62 Left: 60, 43, 50 Gauge was measured in </a:t>
            </a:r>
          </a:p>
        </p:txBody>
      </p:sp>
    </p:spTree>
    <p:extLst>
      <p:ext uri="{BB962C8B-B14F-4D97-AF65-F5344CB8AC3E}">
        <p14:creationId xmlns:p14="http://schemas.microsoft.com/office/powerpoint/2010/main" val="3464832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1000" fill="hold"/>
                                        <p:tgtEl>
                                          <p:spTgt spid="10"/>
                                        </p:tgtEl>
                                        <p:attrNameLst>
                                          <p:attrName>ppt_w</p:attrName>
                                        </p:attrNameLst>
                                      </p:cBhvr>
                                      <p:tavLst>
                                        <p:tav tm="0">
                                          <p:val>
                                            <p:fltVal val="0"/>
                                          </p:val>
                                        </p:tav>
                                        <p:tav tm="100000">
                                          <p:val>
                                            <p:strVal val="#ppt_w"/>
                                          </p:val>
                                        </p:tav>
                                      </p:tavLst>
                                    </p:anim>
                                    <p:anim calcmode="lin" valueType="num">
                                      <p:cBhvr>
                                        <p:cTn id="25" dur="1000" fill="hold"/>
                                        <p:tgtEl>
                                          <p:spTgt spid="10"/>
                                        </p:tgtEl>
                                        <p:attrNameLst>
                                          <p:attrName>ppt_h</p:attrName>
                                        </p:attrNameLst>
                                      </p:cBhvr>
                                      <p:tavLst>
                                        <p:tav tm="0">
                                          <p:val>
                                            <p:fltVal val="0"/>
                                          </p:val>
                                        </p:tav>
                                        <p:tav tm="100000">
                                          <p:val>
                                            <p:strVal val="#ppt_h"/>
                                          </p:val>
                                        </p:tav>
                                      </p:tavLst>
                                    </p:anim>
                                    <p:anim calcmode="lin" valueType="num">
                                      <p:cBhvr>
                                        <p:cTn id="26" dur="1000" fill="hold"/>
                                        <p:tgtEl>
                                          <p:spTgt spid="10"/>
                                        </p:tgtEl>
                                        <p:attrNameLst>
                                          <p:attrName>style.rotation</p:attrName>
                                        </p:attrNameLst>
                                      </p:cBhvr>
                                      <p:tavLst>
                                        <p:tav tm="0">
                                          <p:val>
                                            <p:fltVal val="90"/>
                                          </p:val>
                                        </p:tav>
                                        <p:tav tm="100000">
                                          <p:val>
                                            <p:fltVal val="0"/>
                                          </p:val>
                                        </p:tav>
                                      </p:tavLst>
                                    </p:anim>
                                    <p:animEffect transition="in" filter="fade">
                                      <p:cBhvr>
                                        <p:cTn id="27" dur="10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childTnLst>
                                </p:cTn>
                              </p:par>
                              <p:par>
                                <p:cTn id="32" presetID="31"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p:cTn id="34" dur="1000" fill="hold"/>
                                        <p:tgtEl>
                                          <p:spTgt spid="12"/>
                                        </p:tgtEl>
                                        <p:attrNameLst>
                                          <p:attrName>ppt_w</p:attrName>
                                        </p:attrNameLst>
                                      </p:cBhvr>
                                      <p:tavLst>
                                        <p:tav tm="0">
                                          <p:val>
                                            <p:fltVal val="0"/>
                                          </p:val>
                                        </p:tav>
                                        <p:tav tm="100000">
                                          <p:val>
                                            <p:strVal val="#ppt_w"/>
                                          </p:val>
                                        </p:tav>
                                      </p:tavLst>
                                    </p:anim>
                                    <p:anim calcmode="lin" valueType="num">
                                      <p:cBhvr>
                                        <p:cTn id="35" dur="1000" fill="hold"/>
                                        <p:tgtEl>
                                          <p:spTgt spid="12"/>
                                        </p:tgtEl>
                                        <p:attrNameLst>
                                          <p:attrName>ppt_h</p:attrName>
                                        </p:attrNameLst>
                                      </p:cBhvr>
                                      <p:tavLst>
                                        <p:tav tm="0">
                                          <p:val>
                                            <p:fltVal val="0"/>
                                          </p:val>
                                        </p:tav>
                                        <p:tav tm="100000">
                                          <p:val>
                                            <p:strVal val="#ppt_h"/>
                                          </p:val>
                                        </p:tav>
                                      </p:tavLst>
                                    </p:anim>
                                    <p:anim calcmode="lin" valueType="num">
                                      <p:cBhvr>
                                        <p:cTn id="36" dur="1000" fill="hold"/>
                                        <p:tgtEl>
                                          <p:spTgt spid="12"/>
                                        </p:tgtEl>
                                        <p:attrNameLst>
                                          <p:attrName>style.rotation</p:attrName>
                                        </p:attrNameLst>
                                      </p:cBhvr>
                                      <p:tavLst>
                                        <p:tav tm="0">
                                          <p:val>
                                            <p:fltVal val="90"/>
                                          </p:val>
                                        </p:tav>
                                        <p:tav tm="100000">
                                          <p:val>
                                            <p:fltVal val="0"/>
                                          </p:val>
                                        </p:tav>
                                      </p:tavLst>
                                    </p:anim>
                                    <p:animEffect transition="in" filter="fade">
                                      <p:cBhvr>
                                        <p:cTn id="37" dur="10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 calcmode="lin" valueType="num">
                                      <p:cBhvr additive="base">
                                        <p:cTn id="42"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YARN | - That's old school. - Yeah. No school like the old school. | The  Incredibles (2004) | Video clips by quotes | a1baba2b | 紗">
            <a:extLst>
              <a:ext uri="{FF2B5EF4-FFF2-40B4-BE49-F238E27FC236}">
                <a16:creationId xmlns:a16="http://schemas.microsoft.com/office/drawing/2014/main" id="{4CE4E004-4F8D-4435-AAF9-8483292226E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8966" b="97931" l="9222" r="89914">
                        <a14:foregroundMark x1="44957" y1="21379" x2="44957" y2="21379"/>
                        <a14:foregroundMark x1="44092" y1="15172" x2="44092" y2="15172"/>
                        <a14:foregroundMark x1="43804" y1="12414" x2="43804" y2="12414"/>
                        <a14:foregroundMark x1="78098" y1="35172" x2="78098" y2="35172"/>
                        <a14:foregroundMark x1="75216" y1="24138" x2="75216" y2="24138"/>
                        <a14:foregroundMark x1="78386" y1="45517" x2="78386" y2="45517"/>
                        <a14:foregroundMark x1="75504" y1="81379" x2="75504" y2="81379"/>
                        <a14:foregroundMark x1="74352" y1="68966" x2="72622" y2="78621"/>
                        <a14:foregroundMark x1="34582" y1="71724" x2="34582" y2="71724"/>
                        <a14:foregroundMark x1="34870" y1="82069" x2="34870" y2="82069"/>
                        <a14:foregroundMark x1="46686" y1="80000" x2="45821" y2="78621"/>
                        <a14:foregroundMark x1="48415" y1="72414" x2="48703" y2="77241"/>
                        <a14:foregroundMark x1="46686" y1="92414" x2="46686" y2="92414"/>
                        <a14:foregroundMark x1="46686" y1="92414" x2="46686" y2="92414"/>
                        <a14:foregroundMark x1="47839" y1="86207" x2="47839" y2="86207"/>
                        <a14:foregroundMark x1="44957" y1="93103" x2="44957" y2="93103"/>
                        <a14:foregroundMark x1="49856" y1="97931" x2="49856" y2="97931"/>
                        <a14:backgroundMark x1="57061" y1="59310" x2="57061" y2="59310"/>
                        <a14:backgroundMark x1="60519" y1="76552" x2="60519" y2="76552"/>
                        <a14:backgroundMark x1="78963" y1="64828" x2="78963" y2="64828"/>
                        <a14:backgroundMark x1="64265" y1="72414" x2="64265" y2="72414"/>
                        <a14:backgroundMark x1="65706" y1="73103" x2="65706" y2="73103"/>
                        <a14:backgroundMark x1="86455" y1="86207" x2="86455" y2="86207"/>
                        <a14:backgroundMark x1="28530" y1="75862" x2="28530" y2="75862"/>
                        <a14:backgroundMark x1="29107" y1="77931" x2="29107" y2="77931"/>
                        <a14:backgroundMark x1="30548" y1="80000" x2="30548" y2="80000"/>
                      </a14:backgroundRemoval>
                    </a14:imgEffect>
                  </a14:imgLayer>
                </a14:imgProps>
              </a:ext>
              <a:ext uri="{28A0092B-C50C-407E-A947-70E740481C1C}">
                <a14:useLocalDpi xmlns:a14="http://schemas.microsoft.com/office/drawing/2010/main" val="0"/>
              </a:ext>
            </a:extLst>
          </a:blip>
          <a:srcRect l="18491" t="8232" r="12787"/>
          <a:stretch/>
        </p:blipFill>
        <p:spPr bwMode="auto">
          <a:xfrm>
            <a:off x="9334935" y="5225585"/>
            <a:ext cx="2378530" cy="13272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D13933C-90D2-4FAA-BB02-E0F600C4343C}"/>
              </a:ext>
            </a:extLst>
          </p:cNvPr>
          <p:cNvSpPr>
            <a:spLocks noGrp="1"/>
          </p:cNvSpPr>
          <p:nvPr>
            <p:ph type="title"/>
          </p:nvPr>
        </p:nvSpPr>
        <p:spPr/>
        <p:txBody>
          <a:bodyPr/>
          <a:lstStyle/>
          <a:p>
            <a:r>
              <a:rPr lang="en-US"/>
              <a:t>Discussion</a:t>
            </a:r>
          </a:p>
        </p:txBody>
      </p:sp>
      <p:pic>
        <p:nvPicPr>
          <p:cNvPr id="6" name="Content Placeholder 5">
            <a:extLst>
              <a:ext uri="{FF2B5EF4-FFF2-40B4-BE49-F238E27FC236}">
                <a16:creationId xmlns:a16="http://schemas.microsoft.com/office/drawing/2014/main" id="{F157F730-1ED8-4530-AE7E-0EF93EDB1576}"/>
              </a:ext>
            </a:extLst>
          </p:cNvPr>
          <p:cNvPicPr>
            <a:picLocks noGrp="1" noChangeAspect="1"/>
          </p:cNvPicPr>
          <p:nvPr>
            <p:ph sz="quarter" idx="1"/>
          </p:nvPr>
        </p:nvPicPr>
        <p:blipFill>
          <a:blip r:embed="rId5">
            <a:extLst>
              <a:ext uri="{BEBA8EAE-BF5A-486C-A8C5-ECC9F3942E4B}">
                <a14:imgProps xmlns:a14="http://schemas.microsoft.com/office/drawing/2010/main">
                  <a14:imgLayer r:embed="rId6">
                    <a14:imgEffect>
                      <a14:backgroundRemoval t="6809" b="99149" l="1200" r="90000">
                        <a14:foregroundMark x1="85200" y1="65532" x2="85200" y2="65532"/>
                        <a14:foregroundMark x1="76400" y1="67660" x2="88800" y2="75745"/>
                        <a14:foregroundMark x1="88800" y1="75745" x2="89600" y2="54043"/>
                        <a14:foregroundMark x1="89600" y1="54043" x2="82200" y2="22979"/>
                        <a14:foregroundMark x1="82200" y1="22979" x2="77000" y2="70213"/>
                        <a14:foregroundMark x1="77400" y1="93191" x2="77400" y2="93191"/>
                        <a14:foregroundMark x1="68800" y1="98298" x2="68800" y2="98298"/>
                        <a14:foregroundMark x1="66400" y1="93617" x2="66400" y2="93617"/>
                        <a14:foregroundMark x1="67000" y1="98298" x2="67000" y2="98298"/>
                        <a14:foregroundMark x1="61600" y1="99149" x2="61600" y2="99149"/>
                        <a14:foregroundMark x1="56200" y1="87660" x2="56200" y2="87660"/>
                        <a14:foregroundMark x1="32400" y1="93191" x2="32400" y2="93191"/>
                        <a14:foregroundMark x1="28800" y1="91064" x2="28800" y2="91064"/>
                        <a14:foregroundMark x1="33600" y1="97872" x2="33600" y2="97872"/>
                        <a14:foregroundMark x1="35400" y1="96596" x2="35400" y2="96596"/>
                        <a14:foregroundMark x1="34200" y1="88511" x2="34200" y2="88511"/>
                        <a14:foregroundMark x1="67000" y1="90213" x2="67000" y2="90213"/>
                        <a14:foregroundMark x1="66000" y1="85106" x2="66000" y2="85106"/>
                        <a14:foregroundMark x1="65000" y1="83830" x2="65000" y2="83830"/>
                        <a14:foregroundMark x1="21600" y1="36596" x2="21600" y2="36596"/>
                        <a14:foregroundMark x1="40800" y1="18298" x2="40800" y2="18298"/>
                        <a14:foregroundMark x1="33600" y1="6809" x2="44600" y2="15745"/>
                        <a14:foregroundMark x1="44600" y1="15745" x2="33000" y2="16170"/>
                        <a14:foregroundMark x1="33000" y1="16170" x2="32800" y2="13617"/>
                        <a14:foregroundMark x1="46200" y1="7234" x2="58400" y2="10638"/>
                        <a14:foregroundMark x1="58400" y1="10638" x2="46200" y2="14468"/>
                        <a14:foregroundMark x1="46200" y1="14468" x2="45800" y2="11915"/>
                        <a14:foregroundMark x1="58200" y1="81702" x2="58200" y2="81702"/>
                        <a14:foregroundMark x1="57600" y1="89362" x2="57600" y2="89362"/>
                        <a14:foregroundMark x1="59400" y1="87234" x2="59400" y2="87234"/>
                        <a14:foregroundMark x1="61400" y1="80851" x2="61400" y2="80851"/>
                        <a14:foregroundMark x1="31400" y1="80000" x2="31400" y2="80000"/>
                        <a14:foregroundMark x1="29400" y1="85532" x2="29400" y2="85532"/>
                        <a14:foregroundMark x1="30000" y1="82128" x2="30000" y2="82128"/>
                        <a14:foregroundMark x1="29800" y1="89787" x2="29800" y2="89787"/>
                        <a14:foregroundMark x1="29600" y1="91489" x2="29600" y2="91489"/>
                        <a14:foregroundMark x1="29600" y1="93191" x2="29600" y2="93191"/>
                        <a14:foregroundMark x1="31000" y1="96170" x2="31000" y2="96170"/>
                        <a14:foregroundMark x1="27000" y1="97021" x2="27000" y2="97021"/>
                        <a14:foregroundMark x1="25400" y1="89787" x2="25400" y2="89787"/>
                        <a14:foregroundMark x1="27200" y1="82128" x2="27200" y2="82128"/>
                        <a14:foregroundMark x1="26600" y1="78298" x2="26600" y2="78298"/>
                        <a14:foregroundMark x1="25000" y1="75745" x2="25000" y2="75745"/>
                        <a14:foregroundMark x1="19800" y1="87234" x2="19800" y2="87234"/>
                        <a14:foregroundMark x1="20600" y1="87234" x2="10200" y2="95319"/>
                        <a14:foregroundMark x1="10200" y1="95319" x2="6000" y2="57872"/>
                        <a14:foregroundMark x1="6000" y1="57872" x2="15400" y2="48936"/>
                        <a14:foregroundMark x1="15400" y1="48936" x2="21800" y2="73617"/>
                        <a14:foregroundMark x1="21800" y1="73617" x2="21200" y2="88936"/>
                        <a14:foregroundMark x1="26800" y1="86809" x2="26800" y2="87234"/>
                        <a14:foregroundMark x1="31600" y1="87660" x2="31600" y2="87660"/>
                        <a14:foregroundMark x1="42000" y1="85532" x2="42000" y2="85532"/>
                        <a14:foregroundMark x1="49400" y1="88511" x2="49400" y2="88511"/>
                        <a14:foregroundMark x1="70600" y1="85532" x2="70600" y2="85532"/>
                        <a14:foregroundMark x1="75600" y1="83830" x2="75600" y2="83830"/>
                        <a14:foregroundMark x1="5600" y1="59149" x2="8600" y2="82979"/>
                        <a14:foregroundMark x1="8600" y1="82979" x2="1200" y2="65106"/>
                        <a14:foregroundMark x1="1200" y1="65106" x2="4600" y2="58298"/>
                        <a14:backgroundMark x1="1800" y1="10213" x2="1800" y2="10213"/>
                      </a14:backgroundRemoval>
                    </a14:imgEffect>
                  </a14:imgLayer>
                </a14:imgProps>
              </a:ext>
            </a:extLst>
          </a:blip>
          <a:stretch>
            <a:fillRect/>
          </a:stretch>
        </p:blipFill>
        <p:spPr>
          <a:xfrm rot="468288">
            <a:off x="9221714" y="1966080"/>
            <a:ext cx="2945136" cy="1384214"/>
          </a:xfrm>
          <a:prstGeom prst="rect">
            <a:avLst/>
          </a:prstGeom>
        </p:spPr>
      </p:pic>
      <p:sp>
        <p:nvSpPr>
          <p:cNvPr id="7" name="Text Placeholder 6">
            <a:extLst>
              <a:ext uri="{FF2B5EF4-FFF2-40B4-BE49-F238E27FC236}">
                <a16:creationId xmlns:a16="http://schemas.microsoft.com/office/drawing/2014/main" id="{868ACBF6-6097-41B4-844C-FBFFF8F18235}"/>
              </a:ext>
            </a:extLst>
          </p:cNvPr>
          <p:cNvSpPr>
            <a:spLocks noGrp="1"/>
          </p:cNvSpPr>
          <p:nvPr>
            <p:ph type="body" idx="4294967295"/>
          </p:nvPr>
        </p:nvSpPr>
        <p:spPr>
          <a:xfrm>
            <a:off x="816864" y="1600200"/>
            <a:ext cx="9721038" cy="4526280"/>
          </a:xfrm>
        </p:spPr>
        <p:txBody>
          <a:bodyPr>
            <a:normAutofit fontScale="92500" lnSpcReduction="10000"/>
          </a:bodyPr>
          <a:lstStyle/>
          <a:p>
            <a:r>
              <a:rPr lang="en-US" dirty="0"/>
              <a:t>Most of the failures were scoping around qualifiers</a:t>
            </a:r>
          </a:p>
          <a:p>
            <a:r>
              <a:rPr lang="en-US" dirty="0"/>
              <a:t>Annotation guidelines changed</a:t>
            </a:r>
          </a:p>
          <a:p>
            <a:pPr lvl="1"/>
            <a:r>
              <a:rPr lang="en-US" dirty="0"/>
              <a:t>Body Function Context</a:t>
            </a:r>
          </a:p>
          <a:p>
            <a:pPr lvl="1"/>
            <a:endParaRPr lang="en-US" dirty="0"/>
          </a:p>
          <a:p>
            <a:pPr lvl="1"/>
            <a:endParaRPr lang="en-US" dirty="0"/>
          </a:p>
          <a:p>
            <a:pPr lvl="1"/>
            <a:endParaRPr lang="en-US" dirty="0"/>
          </a:p>
          <a:p>
            <a:r>
              <a:rPr lang="en-US" dirty="0"/>
              <a:t>CRF Results were better than the rule-based system over-all but …</a:t>
            </a:r>
          </a:p>
          <a:p>
            <a:pPr lvl="1"/>
            <a:r>
              <a:rPr lang="en-US" dirty="0"/>
              <a:t>Our hardware limited the number of labels we can model. </a:t>
            </a:r>
          </a:p>
          <a:p>
            <a:r>
              <a:rPr lang="en-US" dirty="0"/>
              <a:t>Body Function mentions are not general English prose.  Language models built from general English will not help find them. </a:t>
            </a:r>
          </a:p>
          <a:p>
            <a:pPr lvl="1"/>
            <a:endParaRPr lang="en-US" dirty="0"/>
          </a:p>
          <a:p>
            <a:pPr lvl="1"/>
            <a:endParaRPr lang="en-US" dirty="0"/>
          </a:p>
        </p:txBody>
      </p:sp>
      <p:sp>
        <p:nvSpPr>
          <p:cNvPr id="8" name="Rectangle 7">
            <a:extLst>
              <a:ext uri="{FF2B5EF4-FFF2-40B4-BE49-F238E27FC236}">
                <a16:creationId xmlns:a16="http://schemas.microsoft.com/office/drawing/2014/main" id="{1DFD8654-11D2-4BF0-94BB-4579CD22BA39}"/>
              </a:ext>
            </a:extLst>
          </p:cNvPr>
          <p:cNvSpPr/>
          <p:nvPr/>
        </p:nvSpPr>
        <p:spPr>
          <a:xfrm>
            <a:off x="4603515" y="2415697"/>
            <a:ext cx="4104861" cy="1630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E4A59AD-9466-4FDA-98EB-16306D1A758E}"/>
              </a:ext>
            </a:extLst>
          </p:cNvPr>
          <p:cNvSpPr/>
          <p:nvPr/>
        </p:nvSpPr>
        <p:spPr>
          <a:xfrm>
            <a:off x="4851994" y="2521715"/>
            <a:ext cx="1013792" cy="31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Strength:</a:t>
            </a:r>
          </a:p>
        </p:txBody>
      </p:sp>
      <p:sp>
        <p:nvSpPr>
          <p:cNvPr id="10" name="Rectangle 9">
            <a:extLst>
              <a:ext uri="{FF2B5EF4-FFF2-40B4-BE49-F238E27FC236}">
                <a16:creationId xmlns:a16="http://schemas.microsoft.com/office/drawing/2014/main" id="{423E8A5A-5F16-4228-BCC7-2A485FE26AE8}"/>
              </a:ext>
            </a:extLst>
          </p:cNvPr>
          <p:cNvSpPr/>
          <p:nvPr/>
        </p:nvSpPr>
        <p:spPr>
          <a:xfrm>
            <a:off x="5547734" y="3031923"/>
            <a:ext cx="1620078" cy="3763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Left UE 3/5;</a:t>
            </a:r>
          </a:p>
        </p:txBody>
      </p:sp>
      <p:sp>
        <p:nvSpPr>
          <p:cNvPr id="11" name="Rectangle 10">
            <a:extLst>
              <a:ext uri="{FF2B5EF4-FFF2-40B4-BE49-F238E27FC236}">
                <a16:creationId xmlns:a16="http://schemas.microsoft.com/office/drawing/2014/main" id="{68DBD1A2-1272-4E8F-8276-049484B6742E}"/>
              </a:ext>
            </a:extLst>
          </p:cNvPr>
          <p:cNvSpPr/>
          <p:nvPr/>
        </p:nvSpPr>
        <p:spPr>
          <a:xfrm>
            <a:off x="6187151" y="3518793"/>
            <a:ext cx="1620078" cy="3763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Right UE 1/5;</a:t>
            </a:r>
          </a:p>
        </p:txBody>
      </p:sp>
      <p:sp>
        <p:nvSpPr>
          <p:cNvPr id="12" name="Rectangle 11">
            <a:extLst>
              <a:ext uri="{FF2B5EF4-FFF2-40B4-BE49-F238E27FC236}">
                <a16:creationId xmlns:a16="http://schemas.microsoft.com/office/drawing/2014/main" id="{8BA90537-0AB1-48DF-A9CE-FAD875E08BE5}"/>
              </a:ext>
            </a:extLst>
          </p:cNvPr>
          <p:cNvSpPr/>
          <p:nvPr/>
        </p:nvSpPr>
        <p:spPr>
          <a:xfrm>
            <a:off x="7220821" y="3027529"/>
            <a:ext cx="1318591" cy="3763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 relevant</a:t>
            </a:r>
          </a:p>
        </p:txBody>
      </p:sp>
      <p:sp>
        <p:nvSpPr>
          <p:cNvPr id="13" name="Rectangle 12">
            <a:extLst>
              <a:ext uri="{FF2B5EF4-FFF2-40B4-BE49-F238E27FC236}">
                <a16:creationId xmlns:a16="http://schemas.microsoft.com/office/drawing/2014/main" id="{F8B28311-7823-462E-8C3B-9DC14E41E6B7}"/>
              </a:ext>
            </a:extLst>
          </p:cNvPr>
          <p:cNvSpPr/>
          <p:nvPr/>
        </p:nvSpPr>
        <p:spPr>
          <a:xfrm>
            <a:off x="4755916" y="3516631"/>
            <a:ext cx="1318591" cy="3763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 relevant</a:t>
            </a:r>
          </a:p>
        </p:txBody>
      </p:sp>
      <p:sp>
        <p:nvSpPr>
          <p:cNvPr id="14" name="Rectangle 13">
            <a:extLst>
              <a:ext uri="{FF2B5EF4-FFF2-40B4-BE49-F238E27FC236}">
                <a16:creationId xmlns:a16="http://schemas.microsoft.com/office/drawing/2014/main" id="{40927D13-E7B3-4A50-887C-785523A49450}"/>
              </a:ext>
            </a:extLst>
          </p:cNvPr>
          <p:cNvSpPr/>
          <p:nvPr/>
        </p:nvSpPr>
        <p:spPr>
          <a:xfrm>
            <a:off x="4719474" y="3020805"/>
            <a:ext cx="775251" cy="3763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Curved 17">
            <a:extLst>
              <a:ext uri="{FF2B5EF4-FFF2-40B4-BE49-F238E27FC236}">
                <a16:creationId xmlns:a16="http://schemas.microsoft.com/office/drawing/2014/main" id="{A7924670-C76C-40F1-A33F-CCC5EA8B2FB4}"/>
              </a:ext>
            </a:extLst>
          </p:cNvPr>
          <p:cNvCxnSpPr>
            <a:stCxn id="10" idx="0"/>
          </p:cNvCxnSpPr>
          <p:nvPr/>
        </p:nvCxnSpPr>
        <p:spPr>
          <a:xfrm rot="16200000" flipV="1">
            <a:off x="5947195" y="2621344"/>
            <a:ext cx="329170" cy="491987"/>
          </a:xfrm>
          <a:prstGeom prst="curved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7D190A00-2967-42E9-93B7-4C1636DCD4D5}"/>
              </a:ext>
            </a:extLst>
          </p:cNvPr>
          <p:cNvCxnSpPr>
            <a:stCxn id="11" idx="0"/>
            <a:endCxn id="9" idx="3"/>
          </p:cNvCxnSpPr>
          <p:nvPr/>
        </p:nvCxnSpPr>
        <p:spPr>
          <a:xfrm rot="16200000" flipV="1">
            <a:off x="6012462" y="2534065"/>
            <a:ext cx="838052" cy="1131404"/>
          </a:xfrm>
          <a:prstGeom prst="curved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Arrow: Right 35">
            <a:extLst>
              <a:ext uri="{FF2B5EF4-FFF2-40B4-BE49-F238E27FC236}">
                <a16:creationId xmlns:a16="http://schemas.microsoft.com/office/drawing/2014/main" id="{D14BE552-12D3-44FC-99AF-C8E25A2A56CC}"/>
              </a:ext>
            </a:extLst>
          </p:cNvPr>
          <p:cNvSpPr/>
          <p:nvPr/>
        </p:nvSpPr>
        <p:spPr>
          <a:xfrm>
            <a:off x="4325221" y="2591288"/>
            <a:ext cx="420756" cy="3180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1C32E03-F4FE-4AC5-9A9E-268487ADC02B}"/>
              </a:ext>
            </a:extLst>
          </p:cNvPr>
          <p:cNvSpPr txBox="1"/>
          <p:nvPr/>
        </p:nvSpPr>
        <p:spPr>
          <a:xfrm>
            <a:off x="8487008" y="6485865"/>
            <a:ext cx="3785588" cy="369332"/>
          </a:xfrm>
          <a:prstGeom prst="rect">
            <a:avLst/>
          </a:prstGeom>
          <a:noFill/>
        </p:spPr>
        <p:txBody>
          <a:bodyPr wrap="none" rtlCol="0">
            <a:spAutoFit/>
          </a:bodyPr>
          <a:lstStyle/>
          <a:p>
            <a:r>
              <a:rPr lang="en-US" dirty="0"/>
              <a:t>That’s the way to do it, that’s old school</a:t>
            </a:r>
          </a:p>
        </p:txBody>
      </p:sp>
    </p:spTree>
    <p:extLst>
      <p:ext uri="{BB962C8B-B14F-4D97-AF65-F5344CB8AC3E}">
        <p14:creationId xmlns:p14="http://schemas.microsoft.com/office/powerpoint/2010/main" val="4259186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down)">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down)">
                                      <p:cBhvr>
                                        <p:cTn id="40" dur="500"/>
                                        <p:tgtEl>
                                          <p:spTgt spid="18"/>
                                        </p:tgtEl>
                                      </p:cBhvr>
                                    </p:animEffec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xEl>
                                              <p:pRg st="6" end="6"/>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8" grpId="0" animBg="1"/>
      <p:bldP spid="9" grpId="0" animBg="1"/>
      <p:bldP spid="10" grpId="0" animBg="1"/>
      <p:bldP spid="11" grpId="0" animBg="1"/>
      <p:bldP spid="12" grpId="0" animBg="1"/>
      <p:bldP spid="13" grpId="0" animBg="1"/>
      <p:bldP spid="14" grpId="0" animBg="1"/>
      <p:bldP spid="3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D4298-854B-4B4E-ADEE-F851DC5EE3A9}"/>
              </a:ext>
            </a:extLst>
          </p:cNvPr>
          <p:cNvSpPr>
            <a:spLocks noGrp="1"/>
          </p:cNvSpPr>
          <p:nvPr>
            <p:ph type="title"/>
          </p:nvPr>
        </p:nvSpPr>
        <p:spPr/>
        <p:txBody>
          <a:bodyPr/>
          <a:lstStyle/>
          <a:p>
            <a:r>
              <a:rPr lang="en-US" dirty="0"/>
              <a:t>Ongoing/Future Work</a:t>
            </a:r>
          </a:p>
        </p:txBody>
      </p:sp>
      <p:pic>
        <p:nvPicPr>
          <p:cNvPr id="5" name="Picture 4">
            <a:extLst>
              <a:ext uri="{FF2B5EF4-FFF2-40B4-BE49-F238E27FC236}">
                <a16:creationId xmlns:a16="http://schemas.microsoft.com/office/drawing/2014/main" id="{B3F2AB06-ED5E-42CC-AF5A-E290893CD98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5252" b="98607" l="2786" r="90000">
                        <a14:foregroundMark x1="6500" y1="5466" x2="6500" y2="5466"/>
                        <a14:foregroundMark x1="6500" y1="5466" x2="7357" y2="9968"/>
                        <a14:foregroundMark x1="74714" y1="44480" x2="78857" y2="52626"/>
                        <a14:foregroundMark x1="78857" y1="52626" x2="78681" y2="58804"/>
                        <a14:foregroundMark x1="76976" y1="60772" x2="73643" y2="62058"/>
                        <a14:foregroundMark x1="78643" y1="60129" x2="76976" y2="60772"/>
                        <a14:foregroundMark x1="73643" y1="62058" x2="72657" y2="54436"/>
                        <a14:foregroundMark x1="73860" y1="46302" x2="74214" y2="45123"/>
                        <a14:foregroundMark x1="74214" y1="45123" x2="74286" y2="45123"/>
                        <a14:foregroundMark x1="72571" y1="75991" x2="76714" y2="81672"/>
                        <a14:foregroundMark x1="72602" y1="83923" x2="70643" y2="84995"/>
                        <a14:foregroundMark x1="73385" y1="83494" x2="72602" y2="83923"/>
                        <a14:foregroundMark x1="74786" y1="82727" x2="73385" y2="83494"/>
                        <a14:foregroundMark x1="76714" y1="81672" x2="75309" y2="82441"/>
                        <a14:foregroundMark x1="67656" y1="76527" x2="67429" y2="75884"/>
                        <a14:foregroundMark x1="69093" y1="80600" x2="67807" y2="76956"/>
                        <a14:foregroundMark x1="69320" y1="81243" x2="69093" y2="80600"/>
                        <a14:foregroundMark x1="69547" y1="81886" x2="69320" y2="81243"/>
                        <a14:foregroundMark x1="70076" y1="83387" x2="69736" y2="82422"/>
                        <a14:foregroundMark x1="70643" y1="84995" x2="70264" y2="83923"/>
                        <a14:foregroundMark x1="67429" y1="75884" x2="73643" y2="75027"/>
                        <a14:foregroundMark x1="73643" y1="75027" x2="74500" y2="75241"/>
                        <a14:foregroundMark x1="59714" y1="64202" x2="59714" y2="64202"/>
                        <a14:foregroundMark x1="8857" y1="68382" x2="8857" y2="68382"/>
                        <a14:foregroundMark x1="6214" y1="42658" x2="6214" y2="42658"/>
                        <a14:foregroundMark x1="5929" y1="33333" x2="7857" y2="45659"/>
                        <a14:foregroundMark x1="7857" y1="45659" x2="5571" y2="37621"/>
                        <a14:foregroundMark x1="5571" y1="37621" x2="5857" y2="35798"/>
                        <a14:foregroundMark x1="9000" y1="25188" x2="13429" y2="32583"/>
                        <a14:foregroundMark x1="13429" y1="32583" x2="16357" y2="44802"/>
                        <a14:foregroundMark x1="11675" y1="48620" x2="9786" y2="50161"/>
                        <a14:foregroundMark x1="14123" y1="46624" x2="13370" y2="47238"/>
                        <a14:foregroundMark x1="16357" y1="44802" x2="14123" y2="46624"/>
                        <a14:foregroundMark x1="9786" y1="50161" x2="1357" y2="45981"/>
                        <a14:foregroundMark x1="1357" y1="45981" x2="2786" y2="33548"/>
                        <a14:foregroundMark x1="2786" y1="33548" x2="7643" y2="27117"/>
                        <a14:foregroundMark x1="7643" y1="27117" x2="9786" y2="26259"/>
                        <a14:foregroundMark x1="32714" y1="58735" x2="33429" y2="61308"/>
                        <a14:foregroundMark x1="40571" y1="62701" x2="40571" y2="62701"/>
                        <a14:foregroundMark x1="60000" y1="61736" x2="63286" y2="66238"/>
                        <a14:foregroundMark x1="60429" y1="60772" x2="60556" y2="60343"/>
                        <a14:foregroundMark x1="61571" y1="61844" x2="61286" y2="63023"/>
                        <a14:foregroundMark x1="61643" y1="60343" x2="61286" y2="61629"/>
                        <a14:foregroundMark x1="58071" y1="83923" x2="58071" y2="83923"/>
                        <a14:foregroundMark x1="58143" y1="83601" x2="58357" y2="84673"/>
                        <a14:foregroundMark x1="67286" y1="85638" x2="66286" y2="85745"/>
                        <a14:foregroundMark x1="77571" y1="78671" x2="78786" y2="91104"/>
                        <a14:foregroundMark x1="78786" y1="91104" x2="76214" y2="79850"/>
                        <a14:foregroundMark x1="67857" y1="89282" x2="67714" y2="87567"/>
                        <a14:foregroundMark x1="65714" y1="92069" x2="65714" y2="92069"/>
                        <a14:foregroundMark x1="4214" y1="66345" x2="8500" y2="73419"/>
                        <a14:foregroundMark x1="8500" y1="73419" x2="7714" y2="83280"/>
                        <a14:foregroundMark x1="7714" y1="83280" x2="11320" y2="79181"/>
                        <a14:foregroundMark x1="12554" y1="74430" x2="12714" y2="69989"/>
                        <a14:foregroundMark x1="12505" y1="75806" x2="12541" y2="74793"/>
                        <a14:foregroundMark x1="12714" y1="69989" x2="9000" y2="62058"/>
                        <a14:foregroundMark x1="9000" y1="62058" x2="5571" y2="66559"/>
                        <a14:foregroundMark x1="44289" y1="78005" x2="47500" y2="85531"/>
                        <a14:foregroundMark x1="40000" y1="67953" x2="43828" y2="76925"/>
                        <a14:foregroundMark x1="47500" y1="85531" x2="42357" y2="69239"/>
                        <a14:foregroundMark x1="42357" y1="69239" x2="40500" y2="67846"/>
                        <a14:foregroundMark x1="49247" y1="92390" x2="49929" y2="94534"/>
                        <a14:foregroundMark x1="49929" y1="94534" x2="49174" y2="92430"/>
                        <a14:foregroundMark x1="29429" y1="90461" x2="29302" y2="91491"/>
                        <a14:foregroundMark x1="29656" y1="92712" x2="29745" y2="92283"/>
                        <a14:foregroundMark x1="28764" y1="96999" x2="29656" y2="92712"/>
                        <a14:foregroundMark x1="28429" y1="98607" x2="28764" y2="96999"/>
                        <a14:foregroundMark x1="29857" y1="91747" x2="28214" y2="91747"/>
                        <a14:foregroundMark x1="7281" y1="90890" x2="7000" y2="91854"/>
                        <a14:foregroundMark x1="7500" y1="90139" x2="7281" y2="90890"/>
                        <a14:foregroundMark x1="45786" y1="52947" x2="48143" y2="60450"/>
                        <a14:foregroundMark x1="48143" y1="60450" x2="46357" y2="53805"/>
                        <a14:foregroundMark x1="46357" y1="53805" x2="45786" y2="53055"/>
                        <a14:foregroundMark x1="28643" y1="50161" x2="29286" y2="50482"/>
                        <a14:foregroundMark x1="26677" y1="55470" x2="24929" y2="58842"/>
                        <a14:foregroundMark x1="27929" y1="53055" x2="27535" y2="53816"/>
                        <a14:foregroundMark x1="27135" y1="53682" x2="27357" y2="53162"/>
                        <a14:foregroundMark x1="24929" y1="58842" x2="26845" y2="54359"/>
                        <a14:foregroundMark x1="57857" y1="65380" x2="57857" y2="65380"/>
                        <a14:foregroundMark x1="58500" y1="62594" x2="58071" y2="64202"/>
                        <a14:foregroundMark x1="29857" y1="84887" x2="30286" y2="91211"/>
                        <a14:foregroundMark x1="15000" y1="54662" x2="15000" y2="56056"/>
                        <a14:foregroundMark x1="15000" y1="54019" x2="15000" y2="54662"/>
                        <a14:foregroundMark x1="15000" y1="48875" x2="15000" y2="54019"/>
                        <a14:foregroundMark x1="15372" y1="54019" x2="16214" y2="49411"/>
                        <a14:foregroundMark x1="15255" y1="54662" x2="15372" y2="54019"/>
                        <a14:foregroundMark x1="15000" y1="56056" x2="15255" y2="54662"/>
                        <a14:foregroundMark x1="16214" y1="49411" x2="15286" y2="49089"/>
                        <a14:foregroundMark x1="48786" y1="87460" x2="49286" y2="89496"/>
                        <a14:foregroundMark x1="56761" y1="81243" x2="56929" y2="82851"/>
                        <a14:foregroundMark x1="56616" y1="79850" x2="56761" y2="81243"/>
                        <a14:foregroundMark x1="62571" y1="81029" x2="62786" y2="81779"/>
                        <a14:foregroundMark x1="68857" y1="87674" x2="68857" y2="90568"/>
                        <a14:foregroundMark x1="70000" y1="86710" x2="70214" y2="89925"/>
                        <a14:foregroundMark x1="72786" y1="65916" x2="72786" y2="65916"/>
                        <a14:foregroundMark x1="79049" y1="59057" x2="79143" y2="59807"/>
                        <a14:foregroundMark x1="78996" y1="58628" x2="79049" y2="59057"/>
                        <a14:foregroundMark x1="78929" y1="58092" x2="78996" y2="58628"/>
                        <a14:foregroundMark x1="79143" y1="61200" x2="79143" y2="63023"/>
                        <a14:foregroundMark x1="70065" y1="64523" x2="70357" y2="62915"/>
                        <a14:foregroundMark x1="69929" y1="65273" x2="70065" y2="64523"/>
                        <a14:foregroundMark x1="70643" y1="60557" x2="70643" y2="59700"/>
                        <a14:foregroundMark x1="70643" y1="60986" x2="70643" y2="60557"/>
                        <a14:foregroundMark x1="70643" y1="61522" x2="70643" y2="60986"/>
                        <a14:foregroundMark x1="71286" y1="56484" x2="70714" y2="57342"/>
                        <a14:foregroundMark x1="70714" y1="58842" x2="70714" y2="58842"/>
                        <a14:foregroundMark x1="78857" y1="60129" x2="78857" y2="60129"/>
                        <a14:backgroundMark x1="25857" y1="26045" x2="25857" y2="26045"/>
                        <a14:backgroundMark x1="26214" y1="17149" x2="26214" y2="17149"/>
                        <a14:backgroundMark x1="25714" y1="52947" x2="25714" y2="52947"/>
                        <a14:backgroundMark x1="45357" y1="14041" x2="45857" y2="38907"/>
                        <a14:backgroundMark x1="45857" y1="38907" x2="54786" y2="44802"/>
                        <a14:backgroundMark x1="54786" y1="44802" x2="77500" y2="41479"/>
                        <a14:backgroundMark x1="77500" y1="41479" x2="81071" y2="33869"/>
                        <a14:backgroundMark x1="81071" y1="33869" x2="81286" y2="20043"/>
                        <a14:backgroundMark x1="81286" y1="20043" x2="75071" y2="11147"/>
                        <a14:backgroundMark x1="75071" y1="11147" x2="44929" y2="12219"/>
                        <a14:backgroundMark x1="44929" y1="12219" x2="45500" y2="14469"/>
                        <a14:backgroundMark x1="35571" y1="78135" x2="43571" y2="80064"/>
                        <a14:backgroundMark x1="43571" y1="80064" x2="41714" y2="88639"/>
                        <a14:backgroundMark x1="41714" y1="88639" x2="35143" y2="86710"/>
                        <a14:backgroundMark x1="35143" y1="86710" x2="35214" y2="78135"/>
                        <a14:backgroundMark x1="35214" y1="78135" x2="35786" y2="78242"/>
                        <a14:backgroundMark x1="34714" y1="71704" x2="40000" y2="76313"/>
                        <a14:backgroundMark x1="40000" y1="76313" x2="36643" y2="73526"/>
                        <a14:backgroundMark x1="39214" y1="45766" x2="41714" y2="54984"/>
                        <a14:backgroundMark x1="41714" y1="54984" x2="41286" y2="47481"/>
                        <a14:backgroundMark x1="41286" y1="47481" x2="39143" y2="46945"/>
                        <a14:backgroundMark x1="20429" y1="47374" x2="20000" y2="57663"/>
                        <a14:backgroundMark x1="20000" y1="57663" x2="24165" y2="57355"/>
                        <a14:backgroundMark x1="26443" y1="52959" x2="27071" y2="48875"/>
                        <a14:backgroundMark x1="27071" y1="48875" x2="21500" y2="48124"/>
                        <a14:backgroundMark x1="21500" y1="48124" x2="21286" y2="48446"/>
                        <a14:backgroundMark x1="21000" y1="63666" x2="26500" y2="65380"/>
                        <a14:backgroundMark x1="26500" y1="65380" x2="18714" y2="71061"/>
                        <a14:backgroundMark x1="18714" y1="71061" x2="15071" y2="66452"/>
                        <a14:backgroundMark x1="15071" y1="66452" x2="21071" y2="63023"/>
                        <a14:backgroundMark x1="21071" y1="63023" x2="21214" y2="63344"/>
                        <a14:backgroundMark x1="24929" y1="61308" x2="23714" y2="62165"/>
                        <a14:backgroundMark x1="28143" y1="54019" x2="26714" y2="63451"/>
                        <a14:backgroundMark x1="26714" y1="63451" x2="27929" y2="54662"/>
                        <a14:backgroundMark x1="14714" y1="77706" x2="20429" y2="77492"/>
                        <a14:backgroundMark x1="20429" y1="77492" x2="14857" y2="79636"/>
                        <a14:backgroundMark x1="14857" y1="79636" x2="14429" y2="78671"/>
                        <a14:backgroundMark x1="16286" y1="81779" x2="18214" y2="82422"/>
                        <a14:backgroundMark x1="24643" y1="77921" x2="25143" y2="78242"/>
                        <a14:backgroundMark x1="28643" y1="89282" x2="28429" y2="89282"/>
                        <a14:backgroundMark x1="50643" y1="81779" x2="54214" y2="87138"/>
                        <a14:backgroundMark x1="54214" y1="87138" x2="51714" y2="81886"/>
                        <a14:backgroundMark x1="45786" y1="84780" x2="45786" y2="85959"/>
                        <a14:backgroundMark x1="46786" y1="87138" x2="47286" y2="88853"/>
                        <a14:backgroundMark x1="12071" y1="81994" x2="13000" y2="90675"/>
                        <a14:backgroundMark x1="13000" y1="90675" x2="18143" y2="90997"/>
                        <a14:backgroundMark x1="18143" y1="90997" x2="25643" y2="90247"/>
                        <a14:backgroundMark x1="25643" y1="90247" x2="24500" y2="80600"/>
                        <a14:backgroundMark x1="24500" y1="80600" x2="13286" y2="82744"/>
                        <a14:backgroundMark x1="12571" y1="77278" x2="12500" y2="81029"/>
                        <a14:backgroundMark x1="12571" y1="75777" x2="12571" y2="77492"/>
                        <a14:backgroundMark x1="12429" y1="74491" x2="12500" y2="74812"/>
                        <a14:backgroundMark x1="12429" y1="75777" x2="12071" y2="77814"/>
                        <a14:backgroundMark x1="5429" y1="74812" x2="6857" y2="76956"/>
                        <a14:backgroundMark x1="5571" y1="84244" x2="4571" y2="86924"/>
                        <a14:backgroundMark x1="4643" y1="84352" x2="3929" y2="85745"/>
                        <a14:backgroundMark x1="5714" y1="88532" x2="5714" y2="88532"/>
                        <a14:backgroundMark x1="6286" y1="85638" x2="6286" y2="85638"/>
                        <a14:backgroundMark x1="6786" y1="88103" x2="6786" y2="88103"/>
                        <a14:backgroundMark x1="7286" y1="90890" x2="7286" y2="90890"/>
                        <a14:backgroundMark x1="6786" y1="91854" x2="6786" y2="91854"/>
                        <a14:backgroundMark x1="11786" y1="80600" x2="11786" y2="80600"/>
                        <a14:backgroundMark x1="28429" y1="92283" x2="28429" y2="92283"/>
                        <a14:backgroundMark x1="28500" y1="92069" x2="28500" y2="92069"/>
                        <a14:backgroundMark x1="28357" y1="91211" x2="27429" y2="98178"/>
                        <a14:backgroundMark x1="27429" y1="98178" x2="27286" y2="91211"/>
                        <a14:backgroundMark x1="12214" y1="50911" x2="12286" y2="51983"/>
                        <a14:backgroundMark x1="12857" y1="47267" x2="13000" y2="52947"/>
                        <a14:backgroundMark x1="13286" y1="45766" x2="13429" y2="46409"/>
                        <a14:backgroundMark x1="13571" y1="46945" x2="13571" y2="46945"/>
                        <a14:backgroundMark x1="13857" y1="46624" x2="13857" y2="46624"/>
                        <a14:backgroundMark x1="13286" y1="47803" x2="13286" y2="47803"/>
                        <a14:backgroundMark x1="13571" y1="47588" x2="13643" y2="48124"/>
                        <a14:backgroundMark x1="13785" y1="51602" x2="12714" y2="53912"/>
                        <a14:backgroundMark x1="11500" y1="54448" x2="11500" y2="54448"/>
                        <a14:backgroundMark x1="14357" y1="54019" x2="14357" y2="54019"/>
                        <a14:backgroundMark x1="14714" y1="54662" x2="14714" y2="54662"/>
                        <a14:backgroundMark x1="80571" y1="72562" x2="82143" y2="87674"/>
                        <a14:backgroundMark x1="82143" y1="87674" x2="88786" y2="86710"/>
                        <a14:backgroundMark x1="88786" y1="86710" x2="85357" y2="78778"/>
                        <a14:backgroundMark x1="85357" y1="78778" x2="81357" y2="74062"/>
                        <a14:backgroundMark x1="81357" y1="74062" x2="80286" y2="73741"/>
                        <a14:backgroundMark x1="63214" y1="78135" x2="63857" y2="77814"/>
                        <a14:backgroundMark x1="67214" y1="76956" x2="67214" y2="76956"/>
                        <a14:backgroundMark x1="65500" y1="83494" x2="65500" y2="83494"/>
                        <a14:backgroundMark x1="65429" y1="84459" x2="65429" y2="84459"/>
                        <a14:backgroundMark x1="29000" y1="91318" x2="29000" y2="91318"/>
                        <a14:backgroundMark x1="29000" y1="91747" x2="29000" y2="91747"/>
                        <a14:backgroundMark x1="29214" y1="92283" x2="29214" y2="92283"/>
                        <a14:backgroundMark x1="28571" y1="91747" x2="28571" y2="91747"/>
                        <a14:backgroundMark x1="29357" y1="91533" x2="29357" y2="91533"/>
                        <a14:backgroundMark x1="29286" y1="92176" x2="29286" y2="92176"/>
                        <a14:backgroundMark x1="29500" y1="92712" x2="29500" y2="92712"/>
                        <a14:backgroundMark x1="29357" y1="91318" x2="29357" y2="91318"/>
                        <a14:backgroundMark x1="29429" y1="91961" x2="29429" y2="91961"/>
                        <a14:backgroundMark x1="28714" y1="91961" x2="28714" y2="91961"/>
                        <a14:backgroundMark x1="29357" y1="91640" x2="29357" y2="91640"/>
                        <a14:backgroundMark x1="28786" y1="92069" x2="28786" y2="92069"/>
                        <a14:backgroundMark x1="28857" y1="91854" x2="28857" y2="91854"/>
                        <a14:backgroundMark x1="29429" y1="91640" x2="29429" y2="91640"/>
                        <a14:backgroundMark x1="28714" y1="96999" x2="28714" y2="96999"/>
                        <a14:backgroundMark x1="28786" y1="96892" x2="28786" y2="96892"/>
                        <a14:backgroundMark x1="29571" y1="91104" x2="29571" y2="91104"/>
                        <a14:backgroundMark x1="29571" y1="91747" x2="29571" y2="91747"/>
                        <a14:backgroundMark x1="48156" y1="90095" x2="48429" y2="91211"/>
                        <a14:backgroundMark x1="48500" y1="91211" x2="48857" y2="92605"/>
                        <a14:backgroundMark x1="48929" y1="92605" x2="48929" y2="92605"/>
                        <a14:backgroundMark x1="43214" y1="77170" x2="43429" y2="78349"/>
                        <a14:backgroundMark x1="28643" y1="75884" x2="25000" y2="81136"/>
                        <a14:backgroundMark x1="25000" y1="81136" x2="28143" y2="76420"/>
                        <a14:backgroundMark x1="59643" y1="88960" x2="59643" y2="88960"/>
                        <a14:backgroundMark x1="59929" y1="87781" x2="59929" y2="87781"/>
                        <a14:backgroundMark x1="59857" y1="87138" x2="59857" y2="87138"/>
                        <a14:backgroundMark x1="57643" y1="81243" x2="57643" y2="81243"/>
                        <a14:backgroundMark x1="57643" y1="79850" x2="57643" y2="79850"/>
                        <a14:backgroundMark x1="57786" y1="79636" x2="57786" y2="79636"/>
                        <a14:backgroundMark x1="57857" y1="79528" x2="57857" y2="79528"/>
                        <a14:backgroundMark x1="57643" y1="83816" x2="57643" y2="83816"/>
                        <a14:backgroundMark x1="57714" y1="83601" x2="57714" y2="83601"/>
                        <a14:backgroundMark x1="57643" y1="83280" x2="57643" y2="83280"/>
                        <a14:backgroundMark x1="72929" y1="52626" x2="72929" y2="52626"/>
                        <a14:backgroundMark x1="72571" y1="51661" x2="72571" y2="51661"/>
                        <a14:backgroundMark x1="72786" y1="50375" x2="72786" y2="50375"/>
                        <a14:backgroundMark x1="72857" y1="49303" x2="72857" y2="49303"/>
                        <a14:backgroundMark x1="73143" y1="48553" x2="73143" y2="48553"/>
                        <a14:backgroundMark x1="73214" y1="47910" x2="73214" y2="47910"/>
                        <a14:backgroundMark x1="73429" y1="47910" x2="73429" y2="47910"/>
                        <a14:backgroundMark x1="73571" y1="47696" x2="73500" y2="46302"/>
                        <a14:backgroundMark x1="73714" y1="47053" x2="73643" y2="46624"/>
                        <a14:backgroundMark x1="73643" y1="46302" x2="73643" y2="46302"/>
                        <a14:backgroundMark x1="73643" y1="46624" x2="73643" y2="46624"/>
                        <a14:backgroundMark x1="72714" y1="49518" x2="72429" y2="52947"/>
                        <a14:backgroundMark x1="72929" y1="49089" x2="72929" y2="48767"/>
                        <a14:backgroundMark x1="72929" y1="49839" x2="73143" y2="48232"/>
                        <a14:backgroundMark x1="72929" y1="53269" x2="72429" y2="53591"/>
                        <a14:backgroundMark x1="72571" y1="54234" x2="72714" y2="54341"/>
                        <a14:backgroundMark x1="72500" y1="54770" x2="72500" y2="54770"/>
                        <a14:backgroundMark x1="71857" y1="88853" x2="71857" y2="88853"/>
                        <a14:backgroundMark x1="71429" y1="87353" x2="73000" y2="86817"/>
                        <a14:backgroundMark x1="67357" y1="84887" x2="67857" y2="85102"/>
                        <a14:backgroundMark x1="70571" y1="83387" x2="70571" y2="83494"/>
                        <a14:backgroundMark x1="70500" y1="83601" x2="70500" y2="83601"/>
                        <a14:backgroundMark x1="70857" y1="83816" x2="70857" y2="83816"/>
                        <a14:backgroundMark x1="71357" y1="83923" x2="71357" y2="83923"/>
                        <a14:backgroundMark x1="70286" y1="85316" x2="70286" y2="85316"/>
                        <a14:backgroundMark x1="70357" y1="84887" x2="70357" y2="84887"/>
                        <a14:backgroundMark x1="70214" y1="83816" x2="70214" y2="83816"/>
                        <a14:backgroundMark x1="71357" y1="62379" x2="71500" y2="62272"/>
                        <a14:backgroundMark x1="77214" y1="63023" x2="77929" y2="64309"/>
                        <a14:backgroundMark x1="74071" y1="63880" x2="74143" y2="64630"/>
                        <a14:backgroundMark x1="71286" y1="60986" x2="71286" y2="60986"/>
                        <a14:backgroundMark x1="71429" y1="60557" x2="71429" y2="60557"/>
                        <a14:backgroundMark x1="71714" y1="59164" x2="71714" y2="59164"/>
                        <a14:backgroundMark x1="60429" y1="60343" x2="60429" y2="60343"/>
                        <a14:backgroundMark x1="60571" y1="60129" x2="60571" y2="60129"/>
                        <a14:backgroundMark x1="69571" y1="64523" x2="69571" y2="64523"/>
                        <a14:backgroundMark x1="69571" y1="64952" x2="69571" y2="63558"/>
                        <a14:backgroundMark x1="69786" y1="64202" x2="69786" y2="64202"/>
                        <a14:backgroundMark x1="69786" y1="64845" x2="69786" y2="64845"/>
                        <a14:backgroundMark x1="78500" y1="59914" x2="78500" y2="59914"/>
                        <a14:backgroundMark x1="78500" y1="59700" x2="78500" y2="59700"/>
                        <a14:backgroundMark x1="78643" y1="59057" x2="78643" y2="59057"/>
                        <a14:backgroundMark x1="78500" y1="58735" x2="78500" y2="58735"/>
                        <a14:backgroundMark x1="78500" y1="58628" x2="78500" y2="58628"/>
                        <a14:backgroundMark x1="78500" y1="60450" x2="78500" y2="60450"/>
                        <a14:backgroundMark x1="78571" y1="60772" x2="78571" y2="60772"/>
                        <a14:backgroundMark x1="78429" y1="60129" x2="78429" y2="60129"/>
                        <a14:backgroundMark x1="74500" y1="64309" x2="74500" y2="64309"/>
                        <a14:backgroundMark x1="67714" y1="75670" x2="67714" y2="75777"/>
                        <a14:backgroundMark x1="67643" y1="76527" x2="67643" y2="76527"/>
                        <a14:backgroundMark x1="67500" y1="76099" x2="67500" y2="76099"/>
                        <a14:backgroundMark x1="67429" y1="75884" x2="67429" y2="75884"/>
                        <a14:backgroundMark x1="67643" y1="75884" x2="67643" y2="75884"/>
                        <a14:backgroundMark x1="67571" y1="76849" x2="67571" y2="76849"/>
                        <a14:backgroundMark x1="68500" y1="82851" x2="68500" y2="82851"/>
                        <a14:backgroundMark x1="68857" y1="83065" x2="68857" y2="83065"/>
                        <a14:backgroundMark x1="68714" y1="82422" x2="68714" y2="82422"/>
                        <a14:backgroundMark x1="68357" y1="80600" x2="68357" y2="80600"/>
                        <a14:backgroundMark x1="72500" y1="82315" x2="73000" y2="82422"/>
                        <a14:backgroundMark x1="72214" y1="82529" x2="72214" y2="82529"/>
                        <a14:backgroundMark x1="71714" y1="82208" x2="71714" y2="82208"/>
                        <a14:backgroundMark x1="70857" y1="81886" x2="70857" y2="81886"/>
                        <a14:backgroundMark x1="70500" y1="81565" x2="70500" y2="81565"/>
                        <a14:backgroundMark x1="70357" y1="81243" x2="70357" y2="81243"/>
                        <a14:backgroundMark x1="70214" y1="81243" x2="70214" y2="81243"/>
                        <a14:backgroundMark x1="69000" y1="82529" x2="69000" y2="82529"/>
                        <a14:backgroundMark x1="68857" y1="82208" x2="68857" y2="82208"/>
                        <a14:backgroundMark x1="75286" y1="82422" x2="75071" y2="82958"/>
                        <a14:backgroundMark x1="75214" y1="82637" x2="75500" y2="82744"/>
                        <a14:backgroundMark x1="75500" y1="82529" x2="75500" y2="82529"/>
                        <a14:backgroundMark x1="74286" y1="83494" x2="74286" y2="83494"/>
                        <a14:backgroundMark x1="73429" y1="82315" x2="73429" y2="82315"/>
                        <a14:backgroundMark x1="12357" y1="62808" x2="12357" y2="62808"/>
                      </a14:backgroundRemoval>
                    </a14:imgEffect>
                  </a14:imgLayer>
                </a14:imgProps>
              </a:ext>
            </a:extLst>
          </a:blip>
          <a:srcRect t="3334" r="17760" b="4008"/>
          <a:stretch/>
        </p:blipFill>
        <p:spPr>
          <a:xfrm>
            <a:off x="6756400" y="1694986"/>
            <a:ext cx="5435600" cy="4081346"/>
          </a:xfrm>
          <a:prstGeom prst="rect">
            <a:avLst/>
          </a:prstGeom>
        </p:spPr>
      </p:pic>
      <p:sp>
        <p:nvSpPr>
          <p:cNvPr id="3" name="Content Placeholder 2">
            <a:extLst>
              <a:ext uri="{FF2B5EF4-FFF2-40B4-BE49-F238E27FC236}">
                <a16:creationId xmlns:a16="http://schemas.microsoft.com/office/drawing/2014/main" id="{777E5947-2C4A-4D35-AB6B-3C6128AD592C}"/>
              </a:ext>
            </a:extLst>
          </p:cNvPr>
          <p:cNvSpPr>
            <a:spLocks noGrp="1"/>
          </p:cNvSpPr>
          <p:nvPr>
            <p:ph sz="quarter" idx="1"/>
          </p:nvPr>
        </p:nvSpPr>
        <p:spPr>
          <a:xfrm>
            <a:off x="816864" y="1600200"/>
            <a:ext cx="5939536" cy="4495800"/>
          </a:xfrm>
        </p:spPr>
        <p:txBody>
          <a:bodyPr>
            <a:normAutofit/>
          </a:bodyPr>
          <a:lstStyle/>
          <a:p>
            <a:r>
              <a:rPr lang="en-US" dirty="0"/>
              <a:t>Model the qualifiers (-1,0,+1)</a:t>
            </a:r>
          </a:p>
          <a:p>
            <a:r>
              <a:rPr lang="en-US" dirty="0"/>
              <a:t>Update the 500 Annotations with guideline changes</a:t>
            </a:r>
          </a:p>
          <a:p>
            <a:r>
              <a:rPr lang="en-US" dirty="0"/>
              <a:t>The software is being adapted to work with SSA claimant data currently being annotated</a:t>
            </a:r>
          </a:p>
          <a:p>
            <a:r>
              <a:rPr lang="en-US" dirty="0"/>
              <a:t>Work could be expanded to include balance, coordination, sight, hearing</a:t>
            </a:r>
          </a:p>
        </p:txBody>
      </p:sp>
    </p:spTree>
    <p:extLst>
      <p:ext uri="{BB962C8B-B14F-4D97-AF65-F5344CB8AC3E}">
        <p14:creationId xmlns:p14="http://schemas.microsoft.com/office/powerpoint/2010/main" val="2446609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657C8-3242-4078-8400-9FC037187D7D}"/>
              </a:ext>
            </a:extLst>
          </p:cNvPr>
          <p:cNvSpPr>
            <a:spLocks noGrp="1"/>
          </p:cNvSpPr>
          <p:nvPr>
            <p:ph type="title"/>
          </p:nvPr>
        </p:nvSpPr>
        <p:spPr/>
        <p:txBody>
          <a:bodyPr/>
          <a:lstStyle/>
          <a:p>
            <a:r>
              <a:rPr lang="en-US"/>
              <a:t>Polarity Attribute Evaluation</a:t>
            </a:r>
          </a:p>
        </p:txBody>
      </p:sp>
      <p:sp>
        <p:nvSpPr>
          <p:cNvPr id="3" name="Content Placeholder 2">
            <a:extLst>
              <a:ext uri="{FF2B5EF4-FFF2-40B4-BE49-F238E27FC236}">
                <a16:creationId xmlns:a16="http://schemas.microsoft.com/office/drawing/2014/main" id="{3AB6F150-2F73-40EB-8FAE-56A55BDCC887}"/>
              </a:ext>
            </a:extLst>
          </p:cNvPr>
          <p:cNvSpPr>
            <a:spLocks noGrp="1"/>
          </p:cNvSpPr>
          <p:nvPr>
            <p:ph sz="quarter" idx="1"/>
          </p:nvPr>
        </p:nvSpPr>
        <p:spPr/>
        <p:txBody>
          <a:bodyPr/>
          <a:lstStyle/>
          <a:p>
            <a:r>
              <a:rPr lang="en-US"/>
              <a:t>Each Qualifier has been marked with -1 or 0, or +1</a:t>
            </a:r>
          </a:p>
          <a:p>
            <a:endParaRPr lang="en-US"/>
          </a:p>
        </p:txBody>
      </p:sp>
      <p:sp>
        <p:nvSpPr>
          <p:cNvPr id="5" name="Oval 4">
            <a:extLst>
              <a:ext uri="{FF2B5EF4-FFF2-40B4-BE49-F238E27FC236}">
                <a16:creationId xmlns:a16="http://schemas.microsoft.com/office/drawing/2014/main" id="{0B892DAA-7569-49DE-B645-2B5A2478687D}"/>
              </a:ext>
            </a:extLst>
          </p:cNvPr>
          <p:cNvSpPr/>
          <p:nvPr/>
        </p:nvSpPr>
        <p:spPr>
          <a:xfrm>
            <a:off x="3252427" y="2734991"/>
            <a:ext cx="4599295" cy="3452883"/>
          </a:xfrm>
          <a:prstGeom prst="ellipse">
            <a:avLst/>
          </a:prstGeom>
          <a:noFill/>
          <a:ln w="3175"/>
        </p:spPr>
        <p:style>
          <a:lnRef idx="2">
            <a:schemeClr val="accent1">
              <a:shade val="50000"/>
            </a:schemeClr>
          </a:lnRef>
          <a:fillRef idx="1">
            <a:schemeClr val="accent1"/>
          </a:fillRef>
          <a:effectRef idx="0">
            <a:schemeClr val="accent1"/>
          </a:effectRef>
          <a:fontRef idx="minor">
            <a:schemeClr val="lt1"/>
          </a:fontRef>
        </p:style>
        <p:txBody>
          <a:bodyPr vert="vert" rtlCol="0" anchor="t" anchorCtr="0"/>
          <a:lstStyle/>
          <a:p>
            <a:pPr algn="ctr"/>
            <a:r>
              <a:rPr lang="en-US" b="1">
                <a:solidFill>
                  <a:schemeClr val="accent6">
                    <a:lumMod val="75000"/>
                  </a:schemeClr>
                </a:solidFill>
                <a:highlight>
                  <a:srgbClr val="00FF00"/>
                </a:highlight>
              </a:rPr>
              <a:t>Copper Qualifier Mentions</a:t>
            </a:r>
          </a:p>
        </p:txBody>
      </p:sp>
      <p:sp>
        <p:nvSpPr>
          <p:cNvPr id="6" name="Oval 5">
            <a:extLst>
              <a:ext uri="{FF2B5EF4-FFF2-40B4-BE49-F238E27FC236}">
                <a16:creationId xmlns:a16="http://schemas.microsoft.com/office/drawing/2014/main" id="{9D0F5BBE-88DD-4B4A-AB8C-B11EF735AAC5}"/>
              </a:ext>
            </a:extLst>
          </p:cNvPr>
          <p:cNvSpPr/>
          <p:nvPr/>
        </p:nvSpPr>
        <p:spPr>
          <a:xfrm>
            <a:off x="2360815" y="4139739"/>
            <a:ext cx="3735185" cy="2004231"/>
          </a:xfrm>
          <a:prstGeom prst="ellipse">
            <a:avLst/>
          </a:prstGeom>
          <a:solidFill>
            <a:srgbClr val="ED7D31">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81CA0A9-B59F-4748-A109-CAE375C1D87D}"/>
              </a:ext>
            </a:extLst>
          </p:cNvPr>
          <p:cNvSpPr/>
          <p:nvPr/>
        </p:nvSpPr>
        <p:spPr>
          <a:xfrm>
            <a:off x="1897039" y="2702257"/>
            <a:ext cx="4599295" cy="345288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vert="vert270" rtlCol="0" anchor="t" anchorCtr="0"/>
          <a:lstStyle/>
          <a:p>
            <a:r>
              <a:rPr lang="en-US" b="1">
                <a:solidFill>
                  <a:srgbClr val="FFC000"/>
                </a:solidFill>
                <a:highlight>
                  <a:srgbClr val="000000"/>
                </a:highlight>
              </a:rPr>
              <a:t>Gold Qualifier Mentions</a:t>
            </a:r>
          </a:p>
        </p:txBody>
      </p:sp>
      <p:sp>
        <p:nvSpPr>
          <p:cNvPr id="8" name="Oval 7">
            <a:extLst>
              <a:ext uri="{FF2B5EF4-FFF2-40B4-BE49-F238E27FC236}">
                <a16:creationId xmlns:a16="http://schemas.microsoft.com/office/drawing/2014/main" id="{FE68CCB1-903F-4F05-88C1-2C4CCA30D699}"/>
              </a:ext>
            </a:extLst>
          </p:cNvPr>
          <p:cNvSpPr/>
          <p:nvPr/>
        </p:nvSpPr>
        <p:spPr>
          <a:xfrm>
            <a:off x="3652761" y="4139738"/>
            <a:ext cx="3735185" cy="2004231"/>
          </a:xfrm>
          <a:prstGeom prst="ellipse">
            <a:avLst/>
          </a:prstGeom>
          <a:solidFill>
            <a:srgbClr val="70AD47">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Tp</a:t>
            </a:r>
            <a:r>
              <a:rPr lang="en-US"/>
              <a:t>/</a:t>
            </a:r>
            <a:r>
              <a:rPr lang="en-US" err="1"/>
              <a:t>tp+fn</a:t>
            </a:r>
            <a:endParaRPr lang="en-US"/>
          </a:p>
        </p:txBody>
      </p:sp>
      <p:sp>
        <p:nvSpPr>
          <p:cNvPr id="9" name="Oval 8">
            <a:extLst>
              <a:ext uri="{FF2B5EF4-FFF2-40B4-BE49-F238E27FC236}">
                <a16:creationId xmlns:a16="http://schemas.microsoft.com/office/drawing/2014/main" id="{DE0AAFB1-551B-43C0-A903-35CE430CB5D7}"/>
              </a:ext>
            </a:extLst>
          </p:cNvPr>
          <p:cNvSpPr/>
          <p:nvPr/>
        </p:nvSpPr>
        <p:spPr>
          <a:xfrm>
            <a:off x="9771592" y="2734991"/>
            <a:ext cx="1394551" cy="509434"/>
          </a:xfrm>
          <a:prstGeom prst="ellipse">
            <a:avLst/>
          </a:prstGeom>
          <a:solidFill>
            <a:srgbClr val="ED7D31">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Gold +1</a:t>
            </a:r>
          </a:p>
        </p:txBody>
      </p:sp>
      <p:sp>
        <p:nvSpPr>
          <p:cNvPr id="10" name="Oval 9">
            <a:extLst>
              <a:ext uri="{FF2B5EF4-FFF2-40B4-BE49-F238E27FC236}">
                <a16:creationId xmlns:a16="http://schemas.microsoft.com/office/drawing/2014/main" id="{61F76EC2-A992-4C1C-9353-FE319FEA31E6}"/>
              </a:ext>
            </a:extLst>
          </p:cNvPr>
          <p:cNvSpPr/>
          <p:nvPr/>
        </p:nvSpPr>
        <p:spPr>
          <a:xfrm>
            <a:off x="9785000" y="3429000"/>
            <a:ext cx="1394551" cy="673183"/>
          </a:xfrm>
          <a:prstGeom prst="ellipse">
            <a:avLst/>
          </a:prstGeom>
          <a:solidFill>
            <a:srgbClr val="70AD47">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Copper +1</a:t>
            </a:r>
          </a:p>
        </p:txBody>
      </p:sp>
      <p:sp>
        <p:nvSpPr>
          <p:cNvPr id="11" name="Oval 10">
            <a:extLst>
              <a:ext uri="{FF2B5EF4-FFF2-40B4-BE49-F238E27FC236}">
                <a16:creationId xmlns:a16="http://schemas.microsoft.com/office/drawing/2014/main" id="{183589F5-42C8-450A-B04E-24D9FA2F65D0}"/>
              </a:ext>
            </a:extLst>
          </p:cNvPr>
          <p:cNvSpPr/>
          <p:nvPr/>
        </p:nvSpPr>
        <p:spPr>
          <a:xfrm>
            <a:off x="3652761" y="4285398"/>
            <a:ext cx="2443239" cy="1719618"/>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561A8AB-6E54-4DE4-9041-1A1AD41F7819}"/>
              </a:ext>
            </a:extLst>
          </p:cNvPr>
          <p:cNvSpPr/>
          <p:nvPr/>
        </p:nvSpPr>
        <p:spPr>
          <a:xfrm>
            <a:off x="9422436" y="4349426"/>
            <a:ext cx="2092862" cy="996748"/>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Total Of those Qualifiers that overlap</a:t>
            </a:r>
          </a:p>
        </p:txBody>
      </p:sp>
      <p:cxnSp>
        <p:nvCxnSpPr>
          <p:cNvPr id="14" name="Straight Arrow Connector 13">
            <a:extLst>
              <a:ext uri="{FF2B5EF4-FFF2-40B4-BE49-F238E27FC236}">
                <a16:creationId xmlns:a16="http://schemas.microsoft.com/office/drawing/2014/main" id="{AA7253B9-DC4F-4FD6-BF21-473178668394}"/>
              </a:ext>
            </a:extLst>
          </p:cNvPr>
          <p:cNvCxnSpPr>
            <a:stCxn id="11" idx="6"/>
            <a:endCxn id="12" idx="2"/>
          </p:cNvCxnSpPr>
          <p:nvPr/>
        </p:nvCxnSpPr>
        <p:spPr>
          <a:xfrm flipV="1">
            <a:off x="6096000" y="4847800"/>
            <a:ext cx="3326436" cy="29740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26D87EF-BD3F-4BFA-813F-616ABBDC3C90}"/>
              </a:ext>
            </a:extLst>
          </p:cNvPr>
          <p:cNvSpPr txBox="1"/>
          <p:nvPr/>
        </p:nvSpPr>
        <p:spPr>
          <a:xfrm>
            <a:off x="7451388" y="5725170"/>
            <a:ext cx="2799801" cy="1200329"/>
          </a:xfrm>
          <a:prstGeom prst="rect">
            <a:avLst/>
          </a:prstGeom>
          <a:noFill/>
        </p:spPr>
        <p:txBody>
          <a:bodyPr wrap="square" rtlCol="0">
            <a:spAutoFit/>
          </a:bodyPr>
          <a:lstStyle/>
          <a:p>
            <a:r>
              <a:rPr lang="en-US"/>
              <a:t>Classified  as -1  but was 0</a:t>
            </a:r>
          </a:p>
          <a:p>
            <a:r>
              <a:rPr lang="en-US"/>
              <a:t>Classified  as -1 but was 1</a:t>
            </a:r>
          </a:p>
          <a:p>
            <a:r>
              <a:rPr lang="en-US"/>
              <a:t>Classified as -1 and was -1  (agreement coefficient)</a:t>
            </a:r>
          </a:p>
        </p:txBody>
      </p:sp>
    </p:spTree>
    <p:extLst>
      <p:ext uri="{BB962C8B-B14F-4D97-AF65-F5344CB8AC3E}">
        <p14:creationId xmlns:p14="http://schemas.microsoft.com/office/powerpoint/2010/main" val="1460861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6935B-EF3C-489C-876B-349825F6AD25}"/>
              </a:ext>
            </a:extLst>
          </p:cNvPr>
          <p:cNvSpPr>
            <a:spLocks noGrp="1"/>
          </p:cNvSpPr>
          <p:nvPr>
            <p:ph type="title"/>
          </p:nvPr>
        </p:nvSpPr>
        <p:spPr/>
        <p:txBody>
          <a:bodyPr/>
          <a:lstStyle/>
          <a:p>
            <a:r>
              <a:rPr lang="en-US" dirty="0"/>
              <a:t>Polarity (unfiltered)</a:t>
            </a:r>
          </a:p>
        </p:txBody>
      </p:sp>
      <p:sp>
        <p:nvSpPr>
          <p:cNvPr id="6" name="Content Placeholder 5">
            <a:extLst>
              <a:ext uri="{FF2B5EF4-FFF2-40B4-BE49-F238E27FC236}">
                <a16:creationId xmlns:a16="http://schemas.microsoft.com/office/drawing/2014/main" id="{8FEB7F2E-412C-49A7-A43B-DFF4612EB90A}"/>
              </a:ext>
            </a:extLst>
          </p:cNvPr>
          <p:cNvSpPr>
            <a:spLocks noGrp="1"/>
          </p:cNvSpPr>
          <p:nvPr>
            <p:ph sz="quarter" idx="1"/>
          </p:nvPr>
        </p:nvSpPr>
        <p:spPr>
          <a:xfrm>
            <a:off x="4991100" y="1778000"/>
            <a:ext cx="6696964" cy="1728771"/>
          </a:xfrm>
        </p:spPr>
        <p:txBody>
          <a:bodyPr/>
          <a:lstStyle/>
          <a:p>
            <a:r>
              <a:rPr lang="en-US" dirty="0"/>
              <a:t>-1         83% correctly found</a:t>
            </a:r>
          </a:p>
          <a:p>
            <a:r>
              <a:rPr lang="en-US" dirty="0"/>
              <a:t>+1        77% correctly found </a:t>
            </a:r>
          </a:p>
          <a:p>
            <a:r>
              <a:rPr lang="en-US" dirty="0"/>
              <a:t>0          41% correctly found</a:t>
            </a:r>
          </a:p>
          <a:p>
            <a:pPr marL="0" indent="0">
              <a:buNone/>
            </a:pPr>
            <a:endParaRPr lang="en-US" dirty="0"/>
          </a:p>
          <a:p>
            <a:endParaRPr lang="en-US" dirty="0"/>
          </a:p>
          <a:p>
            <a:endParaRPr lang="en-US" dirty="0"/>
          </a:p>
        </p:txBody>
      </p:sp>
      <p:pic>
        <p:nvPicPr>
          <p:cNvPr id="8" name="Picture 7">
            <a:extLst>
              <a:ext uri="{FF2B5EF4-FFF2-40B4-BE49-F238E27FC236}">
                <a16:creationId xmlns:a16="http://schemas.microsoft.com/office/drawing/2014/main" id="{69F78F82-2F87-4D60-84D8-B1314D08A74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678" b="57047" l="0" r="90000">
                        <a14:foregroundMark x1="59667" y1="51342" x2="59667" y2="51342"/>
                        <a14:foregroundMark x1="76000" y1="41275" x2="76000" y2="41275"/>
                        <a14:foregroundMark x1="36000" y1="42953" x2="36000" y2="42953"/>
                        <a14:foregroundMark x1="34667" y1="43624" x2="34667" y2="43624"/>
                        <a14:foregroundMark x1="18333" y1="35570" x2="18333" y2="35570"/>
                        <a14:foregroundMark x1="18667" y1="40940" x2="18667" y2="40940"/>
                        <a14:foregroundMark x1="17000" y1="30201" x2="17000" y2="30201"/>
                        <a14:foregroundMark x1="12333" y1="23826" x2="12333" y2="23826"/>
                        <a14:foregroundMark x1="12333" y1="29195" x2="12333" y2="29195"/>
                        <a14:foregroundMark x1="12000" y1="25168" x2="12000" y2="25168"/>
                        <a14:foregroundMark x1="36333" y1="57047" x2="36333" y2="57047"/>
                        <a14:foregroundMark x1="79000" y1="36913" x2="79000" y2="36913"/>
                        <a14:foregroundMark x1="76000" y1="41611" x2="76000" y2="41611"/>
                        <a14:foregroundMark x1="82333" y1="31544" x2="82333" y2="31544"/>
                        <a14:foregroundMark x1="81333" y1="28523" x2="81333" y2="28523"/>
                        <a14:foregroundMark x1="5000" y1="45973" x2="6667" y2="52013"/>
                        <a14:foregroundMark x1="6667" y1="52013" x2="0" y2="53356"/>
                        <a14:foregroundMark x1="0" y1="53356" x2="3000" y2="47987"/>
                        <a14:foregroundMark x1="7667" y1="5034" x2="7667" y2="5034"/>
                        <a14:foregroundMark x1="5667" y1="1678" x2="5667" y2="1678"/>
                        <a14:foregroundMark x1="65000" y1="38591" x2="65000" y2="38591"/>
                        <a14:foregroundMark x1="31667" y1="7718" x2="31667" y2="7718"/>
                        <a14:foregroundMark x1="33667" y1="9396" x2="33667" y2="9396"/>
                        <a14:foregroundMark x1="33667" y1="6376" x2="33667" y2="6376"/>
                        <a14:foregroundMark x1="26333" y1="6711" x2="26333" y2="6711"/>
                        <a14:foregroundMark x1="23667" y1="3691" x2="24000" y2="5705"/>
                        <a14:foregroundMark x1="60333" y1="48993" x2="68333" y2="51007"/>
                        <a14:foregroundMark x1="68333" y1="51007" x2="63333" y2="50671"/>
                        <a14:backgroundMark x1="84000" y1="40940" x2="84000" y2="40940"/>
                        <a14:backgroundMark x1="87000" y1="38926" x2="87000" y2="38926"/>
                      </a14:backgroundRemoval>
                    </a14:imgEffect>
                  </a14:imgLayer>
                </a14:imgProps>
              </a:ext>
            </a:extLst>
          </a:blip>
          <a:srcRect b="39480"/>
          <a:stretch/>
        </p:blipFill>
        <p:spPr>
          <a:xfrm>
            <a:off x="835720" y="2257290"/>
            <a:ext cx="5920680" cy="3559310"/>
          </a:xfrm>
          <a:prstGeom prst="rect">
            <a:avLst/>
          </a:prstGeom>
        </p:spPr>
      </p:pic>
      <p:sp>
        <p:nvSpPr>
          <p:cNvPr id="5" name="Content Placeholder 5">
            <a:extLst>
              <a:ext uri="{FF2B5EF4-FFF2-40B4-BE49-F238E27FC236}">
                <a16:creationId xmlns:a16="http://schemas.microsoft.com/office/drawing/2014/main" id="{1F7CBC51-7447-40E5-B8FD-452C8A58A426}"/>
              </a:ext>
            </a:extLst>
          </p:cNvPr>
          <p:cNvSpPr txBox="1">
            <a:spLocks/>
          </p:cNvSpPr>
          <p:nvPr/>
        </p:nvSpPr>
        <p:spPr>
          <a:xfrm>
            <a:off x="5548853" y="4164552"/>
            <a:ext cx="6696964" cy="1728771"/>
          </a:xfrm>
          <a:prstGeom prst="rect">
            <a:avLst/>
          </a:prstGeom>
        </p:spPr>
        <p:txBody>
          <a:bodyPr vert="horz">
            <a:normAutofit fontScale="92500" lnSpcReduction="1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a:buNone/>
            </a:pPr>
            <a:r>
              <a:rPr lang="en-US" dirty="0"/>
              <a:t>Causes of Errors</a:t>
            </a:r>
          </a:p>
          <a:p>
            <a:r>
              <a:rPr lang="en-US" dirty="0"/>
              <a:t>Scoping errors where the qualifier was attributed to the wrong mention (122 cases) </a:t>
            </a:r>
          </a:p>
          <a:p>
            <a:pPr lvl="1"/>
            <a:r>
              <a:rPr lang="en-US" dirty="0"/>
              <a:t>Fed to the wrong classifier (unknown vs strength)</a:t>
            </a:r>
          </a:p>
          <a:p>
            <a:pPr marL="0" indent="0">
              <a:buFont typeface="Wingdings"/>
              <a:buNone/>
            </a:pPr>
            <a:endParaRPr lang="en-US" dirty="0"/>
          </a:p>
          <a:p>
            <a:endParaRPr lang="en-US" dirty="0"/>
          </a:p>
          <a:p>
            <a:endParaRPr lang="en-US" dirty="0"/>
          </a:p>
        </p:txBody>
      </p:sp>
    </p:spTree>
    <p:extLst>
      <p:ext uri="{BB962C8B-B14F-4D97-AF65-F5344CB8AC3E}">
        <p14:creationId xmlns:p14="http://schemas.microsoft.com/office/powerpoint/2010/main" val="6988923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3E687-F254-40F6-91D1-88E30AAD8FB6}"/>
              </a:ext>
            </a:extLst>
          </p:cNvPr>
          <p:cNvSpPr>
            <a:spLocks noGrp="1"/>
          </p:cNvSpPr>
          <p:nvPr>
            <p:ph type="title"/>
          </p:nvPr>
        </p:nvSpPr>
        <p:spPr/>
        <p:txBody>
          <a:bodyPr/>
          <a:lstStyle/>
          <a:p>
            <a:r>
              <a:rPr lang="en-US" dirty="0"/>
              <a:t>Conclusion and Acknowledgements</a:t>
            </a:r>
          </a:p>
        </p:txBody>
      </p:sp>
      <p:sp>
        <p:nvSpPr>
          <p:cNvPr id="3" name="Content Placeholder 2">
            <a:extLst>
              <a:ext uri="{FF2B5EF4-FFF2-40B4-BE49-F238E27FC236}">
                <a16:creationId xmlns:a16="http://schemas.microsoft.com/office/drawing/2014/main" id="{74E928AA-6895-4A60-9BBA-FA49DA216617}"/>
              </a:ext>
            </a:extLst>
          </p:cNvPr>
          <p:cNvSpPr>
            <a:spLocks noGrp="1"/>
          </p:cNvSpPr>
          <p:nvPr>
            <p:ph sz="quarter" idx="1"/>
          </p:nvPr>
        </p:nvSpPr>
        <p:spPr>
          <a:xfrm>
            <a:off x="4059638" y="1600200"/>
            <a:ext cx="7628426" cy="4495800"/>
          </a:xfrm>
        </p:spPr>
        <p:txBody>
          <a:bodyPr>
            <a:normAutofit fontScale="85000" lnSpcReduction="20000"/>
          </a:bodyPr>
          <a:lstStyle/>
          <a:p>
            <a:pPr algn="ctr"/>
            <a:endParaRPr lang="en-US" sz="2800" dirty="0"/>
          </a:p>
          <a:p>
            <a:r>
              <a:rPr lang="en-US" sz="2800" dirty="0"/>
              <a:t>We built and benchmarked an NER to find </a:t>
            </a:r>
            <a:r>
              <a:rPr lang="en-US" sz="2800" i="1" dirty="0"/>
              <a:t>Strength</a:t>
            </a:r>
            <a:r>
              <a:rPr lang="en-US" sz="2800" dirty="0"/>
              <a:t>, </a:t>
            </a:r>
            <a:r>
              <a:rPr lang="en-US" sz="2800" i="1" dirty="0"/>
              <a:t>ROM</a:t>
            </a:r>
            <a:r>
              <a:rPr lang="en-US" sz="2800" dirty="0"/>
              <a:t>, and </a:t>
            </a:r>
            <a:r>
              <a:rPr lang="en-US" sz="2800" i="1" dirty="0"/>
              <a:t>Reflex</a:t>
            </a:r>
            <a:r>
              <a:rPr lang="en-US" sz="2800" dirty="0"/>
              <a:t> </a:t>
            </a:r>
            <a:r>
              <a:rPr lang="en-US" sz="2800" b="1" dirty="0"/>
              <a:t>Body Function Mentions</a:t>
            </a:r>
            <a:r>
              <a:rPr lang="en-US" sz="2800" dirty="0"/>
              <a:t> in Clinical Text</a:t>
            </a:r>
          </a:p>
          <a:p>
            <a:r>
              <a:rPr lang="en-US" sz="2800" dirty="0"/>
              <a:t>First NER to capture Body Function Mentions </a:t>
            </a:r>
          </a:p>
          <a:p>
            <a:pPr marL="365760" lvl="1" indent="0">
              <a:buNone/>
            </a:pPr>
            <a:r>
              <a:rPr lang="en-US" sz="2500" dirty="0"/>
              <a:t>(that we know of)</a:t>
            </a:r>
          </a:p>
          <a:p>
            <a:pPr marL="0" indent="0">
              <a:buNone/>
            </a:pPr>
            <a:endParaRPr lang="en-US" sz="2800" dirty="0"/>
          </a:p>
          <a:p>
            <a:pPr marL="0" indent="0">
              <a:buNone/>
            </a:pPr>
            <a:endParaRPr lang="en-US" sz="2800" dirty="0"/>
          </a:p>
          <a:p>
            <a:r>
              <a:rPr lang="en-US" sz="2800" dirty="0">
                <a:effectLst/>
                <a:ea typeface="Times New Roman" panose="02020603050405020304" pitchFamily="18" charset="0"/>
              </a:rPr>
              <a:t>Supported by the Intramural Research Program of the National Institutes of Health and the US Social Security Administration</a:t>
            </a:r>
          </a:p>
          <a:p>
            <a:endParaRPr lang="en-US" sz="2800" dirty="0">
              <a:effectLst/>
              <a:ea typeface="Times New Roman" panose="02020603050405020304" pitchFamily="18" charset="0"/>
            </a:endParaRPr>
          </a:p>
          <a:p>
            <a:r>
              <a:rPr lang="en-US" sz="2800" dirty="0"/>
              <a:t>Contact Info:  guy.divita@nih.gov</a:t>
            </a:r>
          </a:p>
        </p:txBody>
      </p:sp>
      <p:pic>
        <p:nvPicPr>
          <p:cNvPr id="4" name="Picture 3">
            <a:extLst>
              <a:ext uri="{FF2B5EF4-FFF2-40B4-BE49-F238E27FC236}">
                <a16:creationId xmlns:a16="http://schemas.microsoft.com/office/drawing/2014/main" id="{3FA70A0C-043C-40D4-A1C4-A5E9A7FA81F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89" b="98889" l="4167" r="95000">
                        <a14:foregroundMark x1="41111" y1="35333" x2="41111" y2="35333"/>
                        <a14:foregroundMark x1="44167" y1="38667" x2="44444" y2="38667"/>
                        <a14:foregroundMark x1="38889" y1="26000" x2="38889" y2="26000"/>
                        <a14:foregroundMark x1="38056" y1="32222" x2="38056" y2="32222"/>
                        <a14:foregroundMark x1="38889" y1="17778" x2="38889" y2="17778"/>
                        <a14:foregroundMark x1="43611" y1="9333" x2="43611" y2="9333"/>
                        <a14:foregroundMark x1="57222" y1="6889" x2="57222" y2="6889"/>
                        <a14:foregroundMark x1="51389" y1="4667" x2="51389" y2="4667"/>
                        <a14:foregroundMark x1="45000" y1="6222" x2="45000" y2="6222"/>
                        <a14:foregroundMark x1="51667" y1="3556" x2="51667" y2="3556"/>
                        <a14:foregroundMark x1="69444" y1="1333" x2="69444" y2="1333"/>
                        <a14:foregroundMark x1="92500" y1="26000" x2="92500" y2="26000"/>
                        <a14:foregroundMark x1="95000" y1="46444" x2="95000" y2="46444"/>
                        <a14:foregroundMark x1="86944" y1="31333" x2="86944" y2="31333"/>
                        <a14:foregroundMark x1="86667" y1="32667" x2="86667" y2="32667"/>
                        <a14:foregroundMark x1="70833" y1="31556" x2="70833" y2="31556"/>
                        <a14:foregroundMark x1="23889" y1="76000" x2="23889" y2="76000"/>
                        <a14:foregroundMark x1="24444" y1="70222" x2="24444" y2="70222"/>
                        <a14:foregroundMark x1="16667" y1="72444" x2="16667" y2="72444"/>
                        <a14:foregroundMark x1="21944" y1="67333" x2="21944" y2="67333"/>
                        <a14:foregroundMark x1="26667" y1="65556" x2="26667" y2="65556"/>
                        <a14:foregroundMark x1="30000" y1="65333" x2="30000" y2="65333"/>
                        <a14:foregroundMark x1="32500" y1="64889" x2="32500" y2="64889"/>
                        <a14:foregroundMark x1="11944" y1="73778" x2="11944" y2="73778"/>
                        <a14:foregroundMark x1="10833" y1="74222" x2="3333" y2="83556"/>
                        <a14:foregroundMark x1="3333" y1="83556" x2="17500" y2="90444"/>
                        <a14:foregroundMark x1="17500" y1="90444" x2="12500" y2="75556"/>
                        <a14:foregroundMark x1="24167" y1="67111" x2="31944" y2="64444"/>
                        <a14:foregroundMark x1="29167" y1="69333" x2="27778" y2="80889"/>
                        <a14:foregroundMark x1="27778" y1="80889" x2="25278" y2="70667"/>
                        <a14:foregroundMark x1="25278" y1="70667" x2="26944" y2="69778"/>
                        <a14:foregroundMark x1="24444" y1="87111" x2="68889" y2="90889"/>
                        <a14:foregroundMark x1="68889" y1="90889" x2="81944" y2="96000"/>
                        <a14:foregroundMark x1="81944" y1="96000" x2="13333" y2="99333"/>
                        <a14:foregroundMark x1="13333" y1="99333" x2="4444" y2="91333"/>
                        <a14:foregroundMark x1="4444" y1="91333" x2="4444" y2="91333"/>
                        <a14:foregroundMark x1="12500" y1="95111" x2="63056" y2="92000"/>
                        <a14:foregroundMark x1="63056" y1="92000" x2="82500" y2="94889"/>
                        <a14:foregroundMark x1="82500" y1="94889" x2="16389" y2="98889"/>
                        <a14:foregroundMark x1="16389" y1="98889" x2="11667" y2="96444"/>
                      </a14:backgroundRemoval>
                    </a14:imgEffect>
                  </a14:imgLayer>
                </a14:imgProps>
              </a:ext>
            </a:extLst>
          </a:blip>
          <a:stretch>
            <a:fillRect/>
          </a:stretch>
        </p:blipFill>
        <p:spPr>
          <a:xfrm>
            <a:off x="816864" y="1600200"/>
            <a:ext cx="3242774" cy="4053468"/>
          </a:xfrm>
          <a:prstGeom prst="rect">
            <a:avLst/>
          </a:prstGeom>
        </p:spPr>
      </p:pic>
    </p:spTree>
    <p:extLst>
      <p:ext uri="{BB962C8B-B14F-4D97-AF65-F5344CB8AC3E}">
        <p14:creationId xmlns:p14="http://schemas.microsoft.com/office/powerpoint/2010/main" val="2750121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B5F69-8D7F-4158-A04B-A5ED66C459EE}"/>
              </a:ext>
            </a:extLst>
          </p:cNvPr>
          <p:cNvSpPr>
            <a:spLocks noGrp="1"/>
          </p:cNvSpPr>
          <p:nvPr>
            <p:ph type="title"/>
          </p:nvPr>
        </p:nvSpPr>
        <p:spPr/>
        <p:txBody>
          <a:bodyPr/>
          <a:lstStyle/>
          <a:p>
            <a:r>
              <a:rPr lang="en-US"/>
              <a:t>Body Function Explained</a:t>
            </a:r>
          </a:p>
        </p:txBody>
      </p:sp>
      <p:sp>
        <p:nvSpPr>
          <p:cNvPr id="9" name="Content Placeholder 8">
            <a:extLst>
              <a:ext uri="{FF2B5EF4-FFF2-40B4-BE49-F238E27FC236}">
                <a16:creationId xmlns:a16="http://schemas.microsoft.com/office/drawing/2014/main" id="{E1A96428-763F-4FF9-B367-24B2DD531490}"/>
              </a:ext>
            </a:extLst>
          </p:cNvPr>
          <p:cNvSpPr>
            <a:spLocks noGrp="1"/>
          </p:cNvSpPr>
          <p:nvPr>
            <p:ph sz="quarter" idx="1"/>
          </p:nvPr>
        </p:nvSpPr>
        <p:spPr>
          <a:xfrm>
            <a:off x="6266330" y="1818885"/>
            <a:ext cx="5754685" cy="2435615"/>
          </a:xfrm>
          <a:noFill/>
        </p:spPr>
        <p:txBody>
          <a:bodyPr>
            <a:normAutofit/>
          </a:bodyPr>
          <a:lstStyle/>
          <a:p>
            <a:pPr marL="0" indent="0">
              <a:buNone/>
            </a:pPr>
            <a:r>
              <a:rPr lang="en-US" dirty="0"/>
              <a:t>Info on pathologies within underlying body systems or structures</a:t>
            </a:r>
          </a:p>
          <a:p>
            <a:pPr lvl="1"/>
            <a:r>
              <a:rPr lang="en-US" dirty="0"/>
              <a:t>Strength</a:t>
            </a:r>
          </a:p>
          <a:p>
            <a:pPr lvl="1"/>
            <a:r>
              <a:rPr lang="en-US" dirty="0"/>
              <a:t>Range of Motion</a:t>
            </a:r>
          </a:p>
          <a:p>
            <a:pPr lvl="1"/>
            <a:r>
              <a:rPr lang="en-US" dirty="0"/>
              <a:t>Reflex</a:t>
            </a:r>
          </a:p>
          <a:p>
            <a:endParaRPr lang="en-US" dirty="0"/>
          </a:p>
          <a:p>
            <a:endParaRPr lang="en-US" dirty="0"/>
          </a:p>
        </p:txBody>
      </p:sp>
      <p:sp>
        <p:nvSpPr>
          <p:cNvPr id="54" name="Rectangle 53">
            <a:extLst>
              <a:ext uri="{FF2B5EF4-FFF2-40B4-BE49-F238E27FC236}">
                <a16:creationId xmlns:a16="http://schemas.microsoft.com/office/drawing/2014/main" id="{472F2FCB-0CE7-49D3-BAB4-DA6D2F4A4475}"/>
              </a:ext>
            </a:extLst>
          </p:cNvPr>
          <p:cNvSpPr/>
          <p:nvPr/>
        </p:nvSpPr>
        <p:spPr>
          <a:xfrm>
            <a:off x="780842" y="4416605"/>
            <a:ext cx="4882980" cy="22781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DF7FAC6-D38E-41C8-8CAD-1334676405C7}"/>
              </a:ext>
            </a:extLst>
          </p:cNvPr>
          <p:cNvSpPr txBox="1"/>
          <p:nvPr/>
        </p:nvSpPr>
        <p:spPr>
          <a:xfrm>
            <a:off x="771271" y="6075866"/>
            <a:ext cx="4762565" cy="422092"/>
          </a:xfrm>
          <a:prstGeom prst="rect">
            <a:avLst/>
          </a:prstGeom>
          <a:noFill/>
        </p:spPr>
        <p:txBody>
          <a:bodyPr wrap="square" rtlCol="0">
            <a:spAutoFit/>
          </a:bodyPr>
          <a:lstStyle/>
          <a:p>
            <a:r>
              <a:rPr lang="en-US" sz="2400" b="1" dirty="0">
                <a:solidFill>
                  <a:srgbClr val="00B050"/>
                </a:solidFill>
              </a:rPr>
              <a:t>Strength</a:t>
            </a:r>
            <a:r>
              <a:rPr lang="en-US" sz="2400" dirty="0"/>
              <a:t> in </a:t>
            </a:r>
            <a:r>
              <a:rPr lang="en-US" sz="2400" b="1" dirty="0">
                <a:solidFill>
                  <a:schemeClr val="accent2">
                    <a:lumMod val="75000"/>
                  </a:schemeClr>
                </a:solidFill>
              </a:rPr>
              <a:t>right lower</a:t>
            </a:r>
            <a:r>
              <a:rPr lang="en-US" sz="2400" dirty="0"/>
              <a:t> </a:t>
            </a:r>
            <a:r>
              <a:rPr lang="en-US" sz="2400" b="1" dirty="0">
                <a:solidFill>
                  <a:schemeClr val="accent2">
                    <a:lumMod val="75000"/>
                  </a:schemeClr>
                </a:solidFill>
              </a:rPr>
              <a:t>extremity</a:t>
            </a:r>
            <a:r>
              <a:rPr lang="en-US" sz="2400" dirty="0"/>
              <a:t> </a:t>
            </a:r>
            <a:r>
              <a:rPr lang="en-US" sz="2400" b="1" dirty="0">
                <a:solidFill>
                  <a:srgbClr val="7030A0"/>
                </a:solidFill>
              </a:rPr>
              <a:t>5/5</a:t>
            </a:r>
          </a:p>
        </p:txBody>
      </p:sp>
      <p:sp>
        <p:nvSpPr>
          <p:cNvPr id="11" name="Rectangle 10">
            <a:extLst>
              <a:ext uri="{FF2B5EF4-FFF2-40B4-BE49-F238E27FC236}">
                <a16:creationId xmlns:a16="http://schemas.microsoft.com/office/drawing/2014/main" id="{534D5E59-A10F-4E6E-8D36-F02878E56091}"/>
              </a:ext>
            </a:extLst>
          </p:cNvPr>
          <p:cNvSpPr/>
          <p:nvPr/>
        </p:nvSpPr>
        <p:spPr>
          <a:xfrm>
            <a:off x="824357" y="5978331"/>
            <a:ext cx="1099637" cy="51962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F8F8126-7208-4149-92E0-813EC0A02ADF}"/>
              </a:ext>
            </a:extLst>
          </p:cNvPr>
          <p:cNvSpPr/>
          <p:nvPr/>
        </p:nvSpPr>
        <p:spPr>
          <a:xfrm>
            <a:off x="2242509" y="6006197"/>
            <a:ext cx="2647723" cy="519628"/>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A34DEFE-68B1-4D03-9832-1AFC9C990F1E}"/>
              </a:ext>
            </a:extLst>
          </p:cNvPr>
          <p:cNvSpPr/>
          <p:nvPr/>
        </p:nvSpPr>
        <p:spPr>
          <a:xfrm>
            <a:off x="4949138" y="6006198"/>
            <a:ext cx="478526" cy="519628"/>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5922DB8-2853-4E7F-86EF-B5C51E4D600D}"/>
              </a:ext>
            </a:extLst>
          </p:cNvPr>
          <p:cNvSpPr txBox="1"/>
          <p:nvPr/>
        </p:nvSpPr>
        <p:spPr>
          <a:xfrm>
            <a:off x="1009459" y="4966454"/>
            <a:ext cx="1832981" cy="759766"/>
          </a:xfrm>
          <a:prstGeom prst="rect">
            <a:avLst/>
          </a:prstGeom>
          <a:noFill/>
          <a:ln>
            <a:solidFill>
              <a:srgbClr val="00B050"/>
            </a:solidFill>
          </a:ln>
        </p:spPr>
        <p:txBody>
          <a:bodyPr wrap="square" rtlCol="0">
            <a:spAutoFit/>
          </a:bodyPr>
          <a:lstStyle/>
          <a:p>
            <a:r>
              <a:rPr lang="en-US" sz="2400" dirty="0">
                <a:solidFill>
                  <a:srgbClr val="00B050"/>
                </a:solidFill>
              </a:rPr>
              <a:t>Body Function Type</a:t>
            </a:r>
          </a:p>
        </p:txBody>
      </p:sp>
      <p:cxnSp>
        <p:nvCxnSpPr>
          <p:cNvPr id="16" name="Straight Arrow Connector 15">
            <a:extLst>
              <a:ext uri="{FF2B5EF4-FFF2-40B4-BE49-F238E27FC236}">
                <a16:creationId xmlns:a16="http://schemas.microsoft.com/office/drawing/2014/main" id="{1CA477C9-3BD0-48EB-AFF6-82E72028CD99}"/>
              </a:ext>
            </a:extLst>
          </p:cNvPr>
          <p:cNvCxnSpPr>
            <a:stCxn id="11" idx="0"/>
            <a:endCxn id="14" idx="2"/>
          </p:cNvCxnSpPr>
          <p:nvPr/>
        </p:nvCxnSpPr>
        <p:spPr>
          <a:xfrm flipV="1">
            <a:off x="1374176" y="5726220"/>
            <a:ext cx="551774" cy="25211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CB2AFC9-F1F8-417E-A513-1695F05DF33F}"/>
              </a:ext>
            </a:extLst>
          </p:cNvPr>
          <p:cNvSpPr txBox="1"/>
          <p:nvPr/>
        </p:nvSpPr>
        <p:spPr>
          <a:xfrm>
            <a:off x="2931295" y="4975107"/>
            <a:ext cx="1256366" cy="923330"/>
          </a:xfrm>
          <a:prstGeom prst="rect">
            <a:avLst/>
          </a:prstGeom>
          <a:noFill/>
          <a:ln>
            <a:solidFill>
              <a:schemeClr val="accent2">
                <a:lumMod val="75000"/>
              </a:schemeClr>
            </a:solidFill>
          </a:ln>
        </p:spPr>
        <p:txBody>
          <a:bodyPr wrap="square" rtlCol="0">
            <a:spAutoFit/>
          </a:bodyPr>
          <a:lstStyle/>
          <a:p>
            <a:r>
              <a:rPr lang="en-US" dirty="0">
                <a:solidFill>
                  <a:schemeClr val="accent2">
                    <a:lumMod val="75000"/>
                  </a:schemeClr>
                </a:solidFill>
              </a:rPr>
              <a:t>Body Location (optional)</a:t>
            </a:r>
          </a:p>
        </p:txBody>
      </p:sp>
      <p:cxnSp>
        <p:nvCxnSpPr>
          <p:cNvPr id="20" name="Straight Arrow Connector 19">
            <a:extLst>
              <a:ext uri="{FF2B5EF4-FFF2-40B4-BE49-F238E27FC236}">
                <a16:creationId xmlns:a16="http://schemas.microsoft.com/office/drawing/2014/main" id="{F5CF6020-8BF6-4B68-9BB7-7E2E99795D99}"/>
              </a:ext>
            </a:extLst>
          </p:cNvPr>
          <p:cNvCxnSpPr>
            <a:endCxn id="19" idx="2"/>
          </p:cNvCxnSpPr>
          <p:nvPr/>
        </p:nvCxnSpPr>
        <p:spPr>
          <a:xfrm flipH="1" flipV="1">
            <a:off x="3559478" y="5898437"/>
            <a:ext cx="6892" cy="149563"/>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394E052-E9DE-400F-8EA7-EB26271B76C2}"/>
              </a:ext>
            </a:extLst>
          </p:cNvPr>
          <p:cNvSpPr txBox="1"/>
          <p:nvPr/>
        </p:nvSpPr>
        <p:spPr>
          <a:xfrm>
            <a:off x="4263666" y="4973421"/>
            <a:ext cx="1310213" cy="785890"/>
          </a:xfrm>
          <a:prstGeom prst="rect">
            <a:avLst/>
          </a:prstGeom>
          <a:noFill/>
          <a:ln>
            <a:solidFill>
              <a:srgbClr val="7030A0"/>
            </a:solidFill>
          </a:ln>
        </p:spPr>
        <p:txBody>
          <a:bodyPr wrap="square" rtlCol="0">
            <a:noAutofit/>
          </a:bodyPr>
          <a:lstStyle/>
          <a:p>
            <a:r>
              <a:rPr lang="en-US" sz="2400">
                <a:solidFill>
                  <a:srgbClr val="7030A0"/>
                </a:solidFill>
              </a:rPr>
              <a:t>Qualifier</a:t>
            </a:r>
          </a:p>
        </p:txBody>
      </p:sp>
      <p:cxnSp>
        <p:nvCxnSpPr>
          <p:cNvPr id="24" name="Straight Arrow Connector 23">
            <a:extLst>
              <a:ext uri="{FF2B5EF4-FFF2-40B4-BE49-F238E27FC236}">
                <a16:creationId xmlns:a16="http://schemas.microsoft.com/office/drawing/2014/main" id="{D04B63EC-869C-423E-ACC9-E430725745F9}"/>
              </a:ext>
            </a:extLst>
          </p:cNvPr>
          <p:cNvCxnSpPr>
            <a:stCxn id="13" idx="0"/>
            <a:endCxn id="23" idx="2"/>
          </p:cNvCxnSpPr>
          <p:nvPr/>
        </p:nvCxnSpPr>
        <p:spPr>
          <a:xfrm flipH="1" flipV="1">
            <a:off x="4918773" y="5759311"/>
            <a:ext cx="269628" cy="24688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E42E713A-1D4A-4739-AB98-49C9B4526DB7}"/>
              </a:ext>
            </a:extLst>
          </p:cNvPr>
          <p:cNvSpPr/>
          <p:nvPr/>
        </p:nvSpPr>
        <p:spPr>
          <a:xfrm>
            <a:off x="771270" y="4447614"/>
            <a:ext cx="4900077" cy="22484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CCD2CDC-7A39-4FD0-835A-0AEB36841234}"/>
              </a:ext>
            </a:extLst>
          </p:cNvPr>
          <p:cNvSpPr txBox="1"/>
          <p:nvPr/>
        </p:nvSpPr>
        <p:spPr>
          <a:xfrm>
            <a:off x="931034" y="4409637"/>
            <a:ext cx="4554837" cy="461665"/>
          </a:xfrm>
          <a:prstGeom prst="rect">
            <a:avLst/>
          </a:prstGeom>
          <a:noFill/>
        </p:spPr>
        <p:txBody>
          <a:bodyPr wrap="none" rtlCol="0">
            <a:spAutoFit/>
          </a:bodyPr>
          <a:lstStyle/>
          <a:p>
            <a:r>
              <a:rPr lang="en-US" sz="2400" dirty="0">
                <a:highlight>
                  <a:srgbClr val="B1997E"/>
                </a:highlight>
              </a:rPr>
              <a:t>Fully Formed Body Function Mention</a:t>
            </a:r>
          </a:p>
        </p:txBody>
      </p:sp>
      <p:grpSp>
        <p:nvGrpSpPr>
          <p:cNvPr id="3" name="Group 2">
            <a:extLst>
              <a:ext uri="{FF2B5EF4-FFF2-40B4-BE49-F238E27FC236}">
                <a16:creationId xmlns:a16="http://schemas.microsoft.com/office/drawing/2014/main" id="{EDB0BEDC-14A4-483B-9D71-94F5715E0F63}"/>
              </a:ext>
            </a:extLst>
          </p:cNvPr>
          <p:cNvGrpSpPr/>
          <p:nvPr/>
        </p:nvGrpSpPr>
        <p:grpSpPr>
          <a:xfrm>
            <a:off x="797221" y="1502027"/>
            <a:ext cx="4108936" cy="2598023"/>
            <a:chOff x="797221" y="1502027"/>
            <a:chExt cx="4108936" cy="2598023"/>
          </a:xfrm>
        </p:grpSpPr>
        <p:sp>
          <p:nvSpPr>
            <p:cNvPr id="5" name="TextBox 4">
              <a:extLst>
                <a:ext uri="{FF2B5EF4-FFF2-40B4-BE49-F238E27FC236}">
                  <a16:creationId xmlns:a16="http://schemas.microsoft.com/office/drawing/2014/main" id="{398D9CEC-4D58-4461-AC6D-773331CC5C18}"/>
                </a:ext>
              </a:extLst>
            </p:cNvPr>
            <p:cNvSpPr txBox="1"/>
            <p:nvPr/>
          </p:nvSpPr>
          <p:spPr>
            <a:xfrm>
              <a:off x="797221" y="1502027"/>
              <a:ext cx="4108936" cy="461665"/>
            </a:xfrm>
            <a:prstGeom prst="rect">
              <a:avLst/>
            </a:prstGeom>
            <a:solidFill>
              <a:srgbClr val="EFCDC1"/>
            </a:solidFill>
          </p:spPr>
          <p:txBody>
            <a:bodyPr wrap="square" rtlCol="0">
              <a:spAutoFit/>
            </a:bodyPr>
            <a:lstStyle/>
            <a:p>
              <a:r>
                <a:rPr lang="en-US" sz="2400">
                  <a:latin typeface="+mj-lt"/>
                </a:rPr>
                <a:t>Body Functions Related to Work   </a:t>
              </a:r>
            </a:p>
          </p:txBody>
        </p:sp>
        <p:grpSp>
          <p:nvGrpSpPr>
            <p:cNvPr id="22" name="Group 21">
              <a:extLst>
                <a:ext uri="{FF2B5EF4-FFF2-40B4-BE49-F238E27FC236}">
                  <a16:creationId xmlns:a16="http://schemas.microsoft.com/office/drawing/2014/main" id="{E1989CF8-754D-4C8A-97BC-5786D1F08D2F}"/>
                </a:ext>
              </a:extLst>
            </p:cNvPr>
            <p:cNvGrpSpPr/>
            <p:nvPr/>
          </p:nvGrpSpPr>
          <p:grpSpPr>
            <a:xfrm>
              <a:off x="816864" y="1955963"/>
              <a:ext cx="4073368" cy="2144087"/>
              <a:chOff x="790119" y="1942882"/>
              <a:chExt cx="9077362" cy="5051146"/>
            </a:xfrm>
          </p:grpSpPr>
          <p:pic>
            <p:nvPicPr>
              <p:cNvPr id="25" name="Picture 24">
                <a:extLst>
                  <a:ext uri="{FF2B5EF4-FFF2-40B4-BE49-F238E27FC236}">
                    <a16:creationId xmlns:a16="http://schemas.microsoft.com/office/drawing/2014/main" id="{A2372754-AD1F-45C5-A87B-1E2662020F6B}"/>
                  </a:ext>
                </a:extLst>
              </p:cNvPr>
              <p:cNvPicPr>
                <a:picLocks noChangeAspect="1"/>
              </p:cNvPicPr>
              <p:nvPr/>
            </p:nvPicPr>
            <p:blipFill>
              <a:blip r:embed="rId3"/>
              <a:stretch>
                <a:fillRect/>
              </a:stretch>
            </p:blipFill>
            <p:spPr>
              <a:xfrm>
                <a:off x="790119" y="1942882"/>
                <a:ext cx="9077362" cy="5051146"/>
              </a:xfrm>
              <a:prstGeom prst="rect">
                <a:avLst/>
              </a:prstGeom>
            </p:spPr>
          </p:pic>
          <p:pic>
            <p:nvPicPr>
              <p:cNvPr id="26" name="Picture 25">
                <a:extLst>
                  <a:ext uri="{FF2B5EF4-FFF2-40B4-BE49-F238E27FC236}">
                    <a16:creationId xmlns:a16="http://schemas.microsoft.com/office/drawing/2014/main" id="{6E7F0F85-8DE1-4C1B-B56E-07487FED58D9}"/>
                  </a:ext>
                </a:extLst>
              </p:cNvPr>
              <p:cNvPicPr>
                <a:picLocks noChangeAspect="1"/>
              </p:cNvPicPr>
              <p:nvPr/>
            </p:nvPicPr>
            <p:blipFill>
              <a:blip r:embed="rId4"/>
              <a:stretch>
                <a:fillRect/>
              </a:stretch>
            </p:blipFill>
            <p:spPr>
              <a:xfrm>
                <a:off x="1393718" y="3926044"/>
                <a:ext cx="311499" cy="606545"/>
              </a:xfrm>
              <a:prstGeom prst="rect">
                <a:avLst/>
              </a:prstGeom>
            </p:spPr>
          </p:pic>
          <p:pic>
            <p:nvPicPr>
              <p:cNvPr id="27" name="Picture 26" descr="On the bookshelf, a binder with the WHO logo and the International Classification of Function as the Title">
                <a:extLst>
                  <a:ext uri="{FF2B5EF4-FFF2-40B4-BE49-F238E27FC236}">
                    <a16:creationId xmlns:a16="http://schemas.microsoft.com/office/drawing/2014/main" id="{EA817BDD-AEBE-4369-A6DB-FFBD306653C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79817" y1="25714" x2="79817" y2="25714"/>
                            <a14:foregroundMark x1="89908" y1="39048" x2="89908" y2="39048"/>
                            <a14:foregroundMark x1="89908" y1="37143" x2="89908" y2="37143"/>
                            <a14:foregroundMark x1="58716" y1="83810" x2="58716" y2="83810"/>
                            <a14:foregroundMark x1="47706" y1="82857" x2="47706" y2="82857"/>
                          </a14:backgroundRemoval>
                        </a14:imgEffect>
                      </a14:imgLayer>
                    </a14:imgProps>
                  </a:ext>
                </a:extLst>
              </a:blip>
              <a:stretch>
                <a:fillRect/>
              </a:stretch>
            </p:blipFill>
            <p:spPr>
              <a:xfrm>
                <a:off x="1303791" y="3514510"/>
                <a:ext cx="470392" cy="453130"/>
              </a:xfrm>
              <a:prstGeom prst="rect">
                <a:avLst/>
              </a:prstGeom>
            </p:spPr>
          </p:pic>
        </p:grpSp>
      </p:grpSp>
      <p:sp>
        <p:nvSpPr>
          <p:cNvPr id="32" name="Content Placeholder 8">
            <a:extLst>
              <a:ext uri="{FF2B5EF4-FFF2-40B4-BE49-F238E27FC236}">
                <a16:creationId xmlns:a16="http://schemas.microsoft.com/office/drawing/2014/main" id="{10449C97-F792-4540-86D6-C30ADC31BCAA}"/>
              </a:ext>
            </a:extLst>
          </p:cNvPr>
          <p:cNvSpPr txBox="1">
            <a:spLocks/>
          </p:cNvSpPr>
          <p:nvPr/>
        </p:nvSpPr>
        <p:spPr>
          <a:xfrm>
            <a:off x="6268129" y="4172773"/>
            <a:ext cx="5754685" cy="2435615"/>
          </a:xfrm>
          <a:prstGeom prst="rect">
            <a:avLst/>
          </a:prstGeom>
          <a:noFill/>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a:buNone/>
            </a:pPr>
            <a:r>
              <a:rPr lang="en-US" dirty="0"/>
              <a:t>Qualifiers are categorized into</a:t>
            </a:r>
          </a:p>
          <a:p>
            <a:pPr lvl="1"/>
            <a:r>
              <a:rPr lang="en-US" dirty="0"/>
              <a:t> -1  (some kind of deficit)</a:t>
            </a:r>
          </a:p>
          <a:p>
            <a:pPr lvl="1"/>
            <a:r>
              <a:rPr lang="en-US" dirty="0"/>
              <a:t>  0  (not able to classify)</a:t>
            </a:r>
          </a:p>
          <a:p>
            <a:pPr lvl="1"/>
            <a:r>
              <a:rPr lang="en-US" dirty="0"/>
              <a:t>+1 ( at normal or above level of functioning)</a:t>
            </a:r>
          </a:p>
          <a:p>
            <a:pPr marL="0" indent="0">
              <a:buNone/>
            </a:pPr>
            <a:endParaRPr lang="en-US" dirty="0"/>
          </a:p>
          <a:p>
            <a:endParaRPr lang="en-US" dirty="0"/>
          </a:p>
        </p:txBody>
      </p:sp>
    </p:spTree>
    <p:extLst>
      <p:ext uri="{BB962C8B-B14F-4D97-AF65-F5344CB8AC3E}">
        <p14:creationId xmlns:p14="http://schemas.microsoft.com/office/powerpoint/2010/main" val="3685383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randombar(horizontal)">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childTnLst>
                                </p:cTn>
                              </p:par>
                              <p:par>
                                <p:cTn id="24" presetID="14" presetClass="entr" presetSubtype="10" fill="hold" grpId="0"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randombar(horizontal)">
                                      <p:cBhvr>
                                        <p:cTn id="26" dur="500"/>
                                        <p:tgtEl>
                                          <p:spTgt spid="54"/>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randombar(horizontal)">
                                      <p:cBhvr>
                                        <p:cTn id="35" dur="500"/>
                                        <p:tgtEl>
                                          <p:spTgt spid="14"/>
                                        </p:tgtEl>
                                      </p:cBhvr>
                                    </p:animEffect>
                                  </p:childTnLst>
                                </p:cTn>
                              </p:par>
                              <p:par>
                                <p:cTn id="36" presetID="14" presetClass="entr" presetSubtype="1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randombar(horizontal)">
                                      <p:cBhvr>
                                        <p:cTn id="38" dur="500"/>
                                        <p:tgtEl>
                                          <p:spTgt spid="16"/>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randombar(horizontal)">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0"/>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2"/>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24"/>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3"/>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11" grpId="0" animBg="1"/>
      <p:bldP spid="12" grpId="0" animBg="1"/>
      <p:bldP spid="13" grpId="0" animBg="1"/>
      <p:bldP spid="14" grpId="0" animBg="1"/>
      <p:bldP spid="19" grpId="0" animBg="1"/>
      <p:bldP spid="23" grpId="0" animBg="1"/>
      <p:bldP spid="30" grpId="0" animBg="1"/>
      <p:bldP spid="31" grpId="0"/>
      <p:bldP spid="32"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73756-5725-483C-8E50-D5128F3F8604}"/>
              </a:ext>
            </a:extLst>
          </p:cNvPr>
          <p:cNvSpPr>
            <a:spLocks noGrp="1"/>
          </p:cNvSpPr>
          <p:nvPr>
            <p:ph type="title"/>
          </p:nvPr>
        </p:nvSpPr>
        <p:spPr/>
        <p:txBody>
          <a:bodyPr/>
          <a:lstStyle/>
          <a:p>
            <a:r>
              <a:rPr lang="en-US"/>
              <a:t>Prior</a:t>
            </a:r>
            <a:r>
              <a:rPr lang="en-US" baseline="0"/>
              <a:t> Work</a:t>
            </a:r>
            <a:endParaRPr lang="en-US"/>
          </a:p>
        </p:txBody>
      </p:sp>
      <p:sp>
        <p:nvSpPr>
          <p:cNvPr id="3" name="Content Placeholder 2">
            <a:extLst>
              <a:ext uri="{FF2B5EF4-FFF2-40B4-BE49-F238E27FC236}">
                <a16:creationId xmlns:a16="http://schemas.microsoft.com/office/drawing/2014/main" id="{7B083CFE-9FB3-4E57-B8F5-3667E8F9E71C}"/>
              </a:ext>
            </a:extLst>
          </p:cNvPr>
          <p:cNvSpPr>
            <a:spLocks noGrp="1"/>
          </p:cNvSpPr>
          <p:nvPr>
            <p:ph sz="quarter" idx="1"/>
          </p:nvPr>
        </p:nvSpPr>
        <p:spPr>
          <a:xfrm>
            <a:off x="816864" y="1600200"/>
            <a:ext cx="6980936" cy="4495800"/>
          </a:xfrm>
        </p:spPr>
        <p:txBody>
          <a:bodyPr/>
          <a:lstStyle/>
          <a:p>
            <a:endParaRPr lang="en-US" dirty="0"/>
          </a:p>
          <a:p>
            <a:r>
              <a:rPr lang="en-US" dirty="0"/>
              <a:t> </a:t>
            </a:r>
            <a:r>
              <a:rPr lang="en-US" dirty="0" err="1"/>
              <a:t>Kukafka</a:t>
            </a:r>
            <a:r>
              <a:rPr lang="en-US" dirty="0"/>
              <a:t>, Bales, Burkhardt and Friedman: </a:t>
            </a:r>
            <a:r>
              <a:rPr lang="en-US" dirty="0" err="1"/>
              <a:t>MedLEE</a:t>
            </a:r>
            <a:r>
              <a:rPr lang="en-US" dirty="0"/>
              <a:t> used to identify ICF codes from Rehab Discharge summaries</a:t>
            </a:r>
          </a:p>
          <a:p>
            <a:r>
              <a:rPr lang="en-US" dirty="0"/>
              <a:t> Newman-Griffis and Fosler-Lussier link physical activity reports to ICF codes using language models and embeddings</a:t>
            </a:r>
          </a:p>
        </p:txBody>
      </p:sp>
      <p:pic>
        <p:nvPicPr>
          <p:cNvPr id="5" name="Picture 4">
            <a:extLst>
              <a:ext uri="{FF2B5EF4-FFF2-40B4-BE49-F238E27FC236}">
                <a16:creationId xmlns:a16="http://schemas.microsoft.com/office/drawing/2014/main" id="{23537595-C64D-4C62-B852-FA253DE27547}"/>
              </a:ext>
            </a:extLst>
          </p:cNvPr>
          <p:cNvPicPr>
            <a:picLocks noChangeAspect="1"/>
          </p:cNvPicPr>
          <p:nvPr/>
        </p:nvPicPr>
        <p:blipFill>
          <a:blip r:embed="rId3"/>
          <a:stretch>
            <a:fillRect/>
          </a:stretch>
        </p:blipFill>
        <p:spPr>
          <a:xfrm>
            <a:off x="7658665" y="2155770"/>
            <a:ext cx="4533335" cy="2784530"/>
          </a:xfrm>
          <a:prstGeom prst="rect">
            <a:avLst/>
          </a:prstGeom>
        </p:spPr>
      </p:pic>
    </p:spTree>
    <p:extLst>
      <p:ext uri="{BB962C8B-B14F-4D97-AF65-F5344CB8AC3E}">
        <p14:creationId xmlns:p14="http://schemas.microsoft.com/office/powerpoint/2010/main" val="3656770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B1C24-44A9-4FEF-A782-6AD290F8C839}"/>
              </a:ext>
            </a:extLst>
          </p:cNvPr>
          <p:cNvSpPr>
            <a:spLocks noGrp="1"/>
          </p:cNvSpPr>
          <p:nvPr>
            <p:ph type="title"/>
          </p:nvPr>
        </p:nvSpPr>
        <p:spPr/>
        <p:txBody>
          <a:bodyPr/>
          <a:lstStyle/>
          <a:p>
            <a:endParaRPr lang="en-US"/>
          </a:p>
        </p:txBody>
      </p:sp>
      <p:pic>
        <p:nvPicPr>
          <p:cNvPr id="5" name="Content Placeholder 4" descr="Table&#10;&#10;Description automatically generated">
            <a:extLst>
              <a:ext uri="{FF2B5EF4-FFF2-40B4-BE49-F238E27FC236}">
                <a16:creationId xmlns:a16="http://schemas.microsoft.com/office/drawing/2014/main" id="{3A029A1C-5A3B-4726-8F7F-2C12B08775EF}"/>
              </a:ext>
            </a:extLst>
          </p:cNvPr>
          <p:cNvPicPr>
            <a:picLocks noGrp="1" noChangeAspect="1"/>
          </p:cNvPicPr>
          <p:nvPr>
            <p:ph sz="quarter" idx="1"/>
          </p:nvPr>
        </p:nvPicPr>
        <p:blipFill>
          <a:blip r:embed="rId3"/>
          <a:stretch>
            <a:fillRect/>
          </a:stretch>
        </p:blipFill>
        <p:spPr>
          <a:xfrm>
            <a:off x="1369159" y="3536925"/>
            <a:ext cx="6218093" cy="2518888"/>
          </a:xfrm>
        </p:spPr>
      </p:pic>
      <p:pic>
        <p:nvPicPr>
          <p:cNvPr id="7" name="Picture 6" descr="Table&#10;&#10;Description automatically generated">
            <a:extLst>
              <a:ext uri="{FF2B5EF4-FFF2-40B4-BE49-F238E27FC236}">
                <a16:creationId xmlns:a16="http://schemas.microsoft.com/office/drawing/2014/main" id="{132019BC-0259-4D21-8CA2-E8A510FC9A00}"/>
              </a:ext>
            </a:extLst>
          </p:cNvPr>
          <p:cNvPicPr>
            <a:picLocks noChangeAspect="1"/>
          </p:cNvPicPr>
          <p:nvPr/>
        </p:nvPicPr>
        <p:blipFill>
          <a:blip r:embed="rId4"/>
          <a:stretch>
            <a:fillRect/>
          </a:stretch>
        </p:blipFill>
        <p:spPr>
          <a:xfrm>
            <a:off x="1291374" y="294937"/>
            <a:ext cx="7172493" cy="3026139"/>
          </a:xfrm>
          <a:prstGeom prst="rect">
            <a:avLst/>
          </a:prstGeom>
        </p:spPr>
      </p:pic>
      <p:pic>
        <p:nvPicPr>
          <p:cNvPr id="9" name="Picture 8" descr="Table&#10;&#10;Description automatically generated">
            <a:extLst>
              <a:ext uri="{FF2B5EF4-FFF2-40B4-BE49-F238E27FC236}">
                <a16:creationId xmlns:a16="http://schemas.microsoft.com/office/drawing/2014/main" id="{72004739-57EB-4F1E-B2E1-297A5233661E}"/>
              </a:ext>
            </a:extLst>
          </p:cNvPr>
          <p:cNvPicPr>
            <a:picLocks noChangeAspect="1"/>
          </p:cNvPicPr>
          <p:nvPr/>
        </p:nvPicPr>
        <p:blipFill>
          <a:blip r:embed="rId5"/>
          <a:stretch>
            <a:fillRect/>
          </a:stretch>
        </p:blipFill>
        <p:spPr>
          <a:xfrm>
            <a:off x="8290570" y="4201037"/>
            <a:ext cx="5932420" cy="2428363"/>
          </a:xfrm>
          <a:prstGeom prst="rect">
            <a:avLst/>
          </a:prstGeom>
        </p:spPr>
      </p:pic>
    </p:spTree>
    <p:extLst>
      <p:ext uri="{BB962C8B-B14F-4D97-AF65-F5344CB8AC3E}">
        <p14:creationId xmlns:p14="http://schemas.microsoft.com/office/powerpoint/2010/main" val="15769619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61900-9031-4805-8355-C5D4DCB95614}"/>
              </a:ext>
            </a:extLst>
          </p:cNvPr>
          <p:cNvSpPr>
            <a:spLocks noGrp="1"/>
          </p:cNvSpPr>
          <p:nvPr>
            <p:ph type="title"/>
          </p:nvPr>
        </p:nvSpPr>
        <p:spPr/>
        <p:txBody>
          <a:bodyPr/>
          <a:lstStyle/>
          <a:p>
            <a:r>
              <a:rPr lang="en-US" dirty="0"/>
              <a:t>Methods: A Tale of Two Systems</a:t>
            </a:r>
          </a:p>
        </p:txBody>
      </p:sp>
      <p:sp>
        <p:nvSpPr>
          <p:cNvPr id="3" name="Content Placeholder 2">
            <a:extLst>
              <a:ext uri="{FF2B5EF4-FFF2-40B4-BE49-F238E27FC236}">
                <a16:creationId xmlns:a16="http://schemas.microsoft.com/office/drawing/2014/main" id="{8A2623DE-1F63-4994-959E-3B1DEBD0CBFD}"/>
              </a:ext>
            </a:extLst>
          </p:cNvPr>
          <p:cNvSpPr>
            <a:spLocks noGrp="1"/>
          </p:cNvSpPr>
          <p:nvPr>
            <p:ph sz="quarter" idx="1"/>
          </p:nvPr>
        </p:nvSpPr>
        <p:spPr/>
        <p:txBody>
          <a:bodyPr>
            <a:normAutofit lnSpcReduction="10000"/>
          </a:bodyPr>
          <a:lstStyle/>
          <a:p>
            <a:r>
              <a:rPr lang="en-US" dirty="0"/>
              <a:t>V3NLP Framework </a:t>
            </a:r>
          </a:p>
          <a:p>
            <a:pPr lvl="1"/>
            <a:endParaRPr lang="en-US" dirty="0"/>
          </a:p>
          <a:p>
            <a:pPr lvl="1"/>
            <a:r>
              <a:rPr lang="en-US" dirty="0"/>
              <a:t>Evolved from MetaMap (</a:t>
            </a:r>
            <a:r>
              <a:rPr lang="en-US" dirty="0" err="1"/>
              <a:t>MMTx</a:t>
            </a:r>
            <a:r>
              <a:rPr lang="en-US" dirty="0"/>
              <a:t>), customized for clinical text at the VA</a:t>
            </a:r>
          </a:p>
          <a:p>
            <a:pPr lvl="1"/>
            <a:r>
              <a:rPr lang="en-US" dirty="0"/>
              <a:t>Similar to </a:t>
            </a:r>
            <a:r>
              <a:rPr lang="en-US" dirty="0" err="1"/>
              <a:t>cTAKEs</a:t>
            </a:r>
            <a:r>
              <a:rPr lang="en-US" dirty="0"/>
              <a:t> (UIMA based, UMLS dictionary Lookup)</a:t>
            </a:r>
          </a:p>
          <a:p>
            <a:pPr lvl="1"/>
            <a:r>
              <a:rPr lang="en-US" dirty="0"/>
              <a:t>Symptom Extraction, Military Sexual Trauma, Colonoscopy Quality, i2b2 problem/treatment/test </a:t>
            </a:r>
          </a:p>
          <a:p>
            <a:r>
              <a:rPr lang="en-US" dirty="0"/>
              <a:t>Stanford </a:t>
            </a:r>
            <a:r>
              <a:rPr lang="en-US" dirty="0" err="1"/>
              <a:t>CoreNLP</a:t>
            </a:r>
            <a:r>
              <a:rPr lang="en-US" dirty="0"/>
              <a:t> Toolkit</a:t>
            </a:r>
          </a:p>
          <a:p>
            <a:pPr lvl="1"/>
            <a:r>
              <a:rPr lang="en-US" dirty="0"/>
              <a:t>Disease Name extraction</a:t>
            </a:r>
          </a:p>
          <a:p>
            <a:pPr lvl="1"/>
            <a:r>
              <a:rPr lang="en-US" dirty="0"/>
              <a:t>De-identification</a:t>
            </a:r>
          </a:p>
          <a:p>
            <a:pPr lvl="1"/>
            <a:r>
              <a:rPr lang="en-US" dirty="0"/>
              <a:t>Clinical temporal events</a:t>
            </a:r>
          </a:p>
          <a:p>
            <a:pPr lvl="2"/>
            <a:endParaRPr lang="en-US" dirty="0"/>
          </a:p>
        </p:txBody>
      </p:sp>
      <p:pic>
        <p:nvPicPr>
          <p:cNvPr id="5" name="Picture 4" descr="Icon&#10;&#10;Description automatically generated">
            <a:extLst>
              <a:ext uri="{FF2B5EF4-FFF2-40B4-BE49-F238E27FC236}">
                <a16:creationId xmlns:a16="http://schemas.microsoft.com/office/drawing/2014/main" id="{0ECE9C2B-222A-4C8D-99B9-D25580FC782F}"/>
              </a:ext>
            </a:extLst>
          </p:cNvPr>
          <p:cNvPicPr>
            <a:picLocks noChangeAspect="1"/>
          </p:cNvPicPr>
          <p:nvPr/>
        </p:nvPicPr>
        <p:blipFill>
          <a:blip r:embed="rId3"/>
          <a:stretch>
            <a:fillRect/>
          </a:stretch>
        </p:blipFill>
        <p:spPr>
          <a:xfrm>
            <a:off x="5393409" y="4412793"/>
            <a:ext cx="3669869" cy="1057786"/>
          </a:xfrm>
          <a:prstGeom prst="rect">
            <a:avLst/>
          </a:prstGeom>
        </p:spPr>
      </p:pic>
      <p:pic>
        <p:nvPicPr>
          <p:cNvPr id="7" name="Picture 6" descr="Text&#10;&#10;Description automatically generated">
            <a:extLst>
              <a:ext uri="{FF2B5EF4-FFF2-40B4-BE49-F238E27FC236}">
                <a16:creationId xmlns:a16="http://schemas.microsoft.com/office/drawing/2014/main" id="{CC023906-8A75-47CC-B7F5-A868991FDEBB}"/>
              </a:ext>
            </a:extLst>
          </p:cNvPr>
          <p:cNvPicPr>
            <a:picLocks noChangeAspect="1"/>
          </p:cNvPicPr>
          <p:nvPr/>
        </p:nvPicPr>
        <p:blipFill>
          <a:blip r:embed="rId4"/>
          <a:stretch>
            <a:fillRect/>
          </a:stretch>
        </p:blipFill>
        <p:spPr>
          <a:xfrm>
            <a:off x="4641742" y="1767219"/>
            <a:ext cx="2674103" cy="607486"/>
          </a:xfrm>
          <a:prstGeom prst="rect">
            <a:avLst/>
          </a:prstGeom>
        </p:spPr>
      </p:pic>
      <p:pic>
        <p:nvPicPr>
          <p:cNvPr id="4" name="Picture 3">
            <a:extLst>
              <a:ext uri="{FF2B5EF4-FFF2-40B4-BE49-F238E27FC236}">
                <a16:creationId xmlns:a16="http://schemas.microsoft.com/office/drawing/2014/main" id="{CCBC6C68-27C1-4285-80F6-F1CEA0ECE0C9}"/>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6462" b="99385" l="6200" r="97000">
                        <a14:foregroundMark x1="46800" y1="8923" x2="46800" y2="8923"/>
                        <a14:foregroundMark x1="46800" y1="7385" x2="46800" y2="7385"/>
                        <a14:foregroundMark x1="54000" y1="59385" x2="54000" y2="59385"/>
                        <a14:foregroundMark x1="34600" y1="74769" x2="34600" y2="74769"/>
                        <a14:foregroundMark x1="25400" y1="75385" x2="25400" y2="75385"/>
                        <a14:foregroundMark x1="26000" y1="70462" x2="26000" y2="70462"/>
                        <a14:foregroundMark x1="16400" y1="53231" x2="16400" y2="53231"/>
                        <a14:foregroundMark x1="14000" y1="48308" x2="14000" y2="48308"/>
                        <a14:foregroundMark x1="6200" y1="70154" x2="6200" y2="70154"/>
                        <a14:foregroundMark x1="13000" y1="88308" x2="13000" y2="88308"/>
                        <a14:foregroundMark x1="16200" y1="97231" x2="16200" y2="97231"/>
                        <a14:foregroundMark x1="22800" y1="97538" x2="22800" y2="97538"/>
                        <a14:foregroundMark x1="22600" y1="65538" x2="22600" y2="65538"/>
                        <a14:foregroundMark x1="93200" y1="76308" x2="93200" y2="76308"/>
                        <a14:foregroundMark x1="93400" y1="60308" x2="93400" y2="60308"/>
                        <a14:foregroundMark x1="78600" y1="91077" x2="78600" y2="91077"/>
                        <a14:foregroundMark x1="97000" y1="87692" x2="97000" y2="87692"/>
                        <a14:foregroundMark x1="50000" y1="76000" x2="50000" y2="76000"/>
                        <a14:foregroundMark x1="50000" y1="76000" x2="50000" y2="76000"/>
                        <a14:foregroundMark x1="49400" y1="73538" x2="49400" y2="73538"/>
                        <a14:foregroundMark x1="46200" y1="68615" x2="46200" y2="68615"/>
                        <a14:foregroundMark x1="54000" y1="68000" x2="54000" y2="68000"/>
                        <a14:foregroundMark x1="50000" y1="99385" x2="50000" y2="99385"/>
                        <a14:foregroundMark x1="49800" y1="8923" x2="49800" y2="8923"/>
                        <a14:foregroundMark x1="48200" y1="6462" x2="48200" y2="6462"/>
                        <a14:foregroundMark x1="46800" y1="66154" x2="46800" y2="66154"/>
                        <a14:foregroundMark x1="47400" y1="66154" x2="47400" y2="66154"/>
                      </a14:backgroundRemoval>
                    </a14:imgEffect>
                    <a14:imgEffect>
                      <a14:artisticPhotocopy/>
                    </a14:imgEffect>
                  </a14:imgLayer>
                </a14:imgProps>
              </a:ext>
            </a:extLst>
          </a:blip>
          <a:srcRect r="36971"/>
          <a:stretch/>
        </p:blipFill>
        <p:spPr>
          <a:xfrm>
            <a:off x="9179881" y="2895600"/>
            <a:ext cx="3103373" cy="3200400"/>
          </a:xfrm>
          <a:prstGeom prst="rect">
            <a:avLst/>
          </a:prstGeom>
        </p:spPr>
      </p:pic>
    </p:spTree>
    <p:extLst>
      <p:ext uri="{BB962C8B-B14F-4D97-AF65-F5344CB8AC3E}">
        <p14:creationId xmlns:p14="http://schemas.microsoft.com/office/powerpoint/2010/main" val="1685043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2" dur="500"/>
                                        <p:tgtEl>
                                          <p:spTgt spid="3">
                                            <p:txEl>
                                              <p:pRg st="2" end="2"/>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5" dur="500"/>
                                        <p:tgtEl>
                                          <p:spTgt spid="3">
                                            <p:txEl>
                                              <p:pRg st="3" end="3"/>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3" dur="500"/>
                                        <p:tgtEl>
                                          <p:spTgt spid="3">
                                            <p:txEl>
                                              <p:pRg st="6" end="6"/>
                                            </p:txEl>
                                          </p:spTgt>
                                        </p:tgtEl>
                                      </p:cBhvr>
                                    </p:animEffect>
                                  </p:childTnLst>
                                </p:cTn>
                              </p:par>
                              <p:par>
                                <p:cTn id="24" presetID="14" presetClass="entr" presetSubtype="1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randombar(horizontal)">
                                      <p:cBhvr>
                                        <p:cTn id="26" dur="500"/>
                                        <p:tgtEl>
                                          <p:spTgt spid="3">
                                            <p:txEl>
                                              <p:pRg st="7" end="7"/>
                                            </p:txEl>
                                          </p:spTgt>
                                        </p:tgtEl>
                                      </p:cBhvr>
                                    </p:animEffect>
                                  </p:childTnLst>
                                </p:cTn>
                              </p:par>
                              <p:par>
                                <p:cTn id="27" presetID="14" presetClass="entr" presetSubtype="1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randombar(horizontal)">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93734-256A-446C-85C5-C415E4FAF2B2}"/>
              </a:ext>
            </a:extLst>
          </p:cNvPr>
          <p:cNvSpPr>
            <a:spLocks noGrp="1"/>
          </p:cNvSpPr>
          <p:nvPr>
            <p:ph type="title"/>
          </p:nvPr>
        </p:nvSpPr>
        <p:spPr/>
        <p:txBody>
          <a:bodyPr/>
          <a:lstStyle/>
          <a:p>
            <a:r>
              <a:rPr lang="en-US"/>
              <a:t>Special Considerations</a:t>
            </a:r>
          </a:p>
        </p:txBody>
      </p:sp>
      <p:sp>
        <p:nvSpPr>
          <p:cNvPr id="3" name="Content Placeholder 2">
            <a:extLst>
              <a:ext uri="{FF2B5EF4-FFF2-40B4-BE49-F238E27FC236}">
                <a16:creationId xmlns:a16="http://schemas.microsoft.com/office/drawing/2014/main" id="{F377BA2D-4B11-405F-9845-366A2EDBD3D5}"/>
              </a:ext>
            </a:extLst>
          </p:cNvPr>
          <p:cNvSpPr>
            <a:spLocks noGrp="1"/>
          </p:cNvSpPr>
          <p:nvPr>
            <p:ph sz="quarter" idx="1"/>
          </p:nvPr>
        </p:nvSpPr>
        <p:spPr>
          <a:xfrm>
            <a:off x="816864" y="1600200"/>
            <a:ext cx="7087272" cy="4495800"/>
          </a:xfrm>
        </p:spPr>
        <p:txBody>
          <a:bodyPr>
            <a:normAutofit lnSpcReduction="10000"/>
          </a:bodyPr>
          <a:lstStyle/>
          <a:p>
            <a:r>
              <a:rPr lang="en-US" dirty="0"/>
              <a:t>Qualifiers and Polarity</a:t>
            </a:r>
          </a:p>
          <a:p>
            <a:pPr lvl="1"/>
            <a:r>
              <a:rPr lang="en-US" dirty="0"/>
              <a:t>Terms like full equate to +1</a:t>
            </a:r>
          </a:p>
          <a:p>
            <a:pPr lvl="1"/>
            <a:r>
              <a:rPr lang="en-US" dirty="0"/>
              <a:t>Terms like positive equate to -1</a:t>
            </a:r>
          </a:p>
          <a:p>
            <a:pPr lvl="1"/>
            <a:r>
              <a:rPr lang="en-US" dirty="0"/>
              <a:t>Scale values of anything less than 5/5 or 10/10 equate to -1</a:t>
            </a:r>
          </a:p>
          <a:p>
            <a:r>
              <a:rPr lang="en-US" dirty="0"/>
              <a:t>Underspecified and Ambiguous Mentions</a:t>
            </a:r>
          </a:p>
          <a:p>
            <a:pPr lvl="1"/>
            <a:r>
              <a:rPr lang="en-US" dirty="0"/>
              <a:t>Raise arm overhead </a:t>
            </a:r>
          </a:p>
          <a:p>
            <a:pPr lvl="1"/>
            <a:r>
              <a:rPr lang="en-US" dirty="0"/>
              <a:t>Strength: assessed</a:t>
            </a:r>
          </a:p>
          <a:p>
            <a:r>
              <a:rPr lang="en-US" dirty="0"/>
              <a:t>Implicit Semantics</a:t>
            </a:r>
          </a:p>
          <a:p>
            <a:pPr lvl="1"/>
            <a:r>
              <a:rPr lang="en-US" dirty="0"/>
              <a:t>A fist can be made with both hands</a:t>
            </a:r>
          </a:p>
        </p:txBody>
      </p:sp>
      <p:pic>
        <p:nvPicPr>
          <p:cNvPr id="6" name="Picture 5">
            <a:extLst>
              <a:ext uri="{FF2B5EF4-FFF2-40B4-BE49-F238E27FC236}">
                <a16:creationId xmlns:a16="http://schemas.microsoft.com/office/drawing/2014/main" id="{80C9F8FA-C712-4644-9886-F791EBC775C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5469" b="89974" l="9961" r="89941">
                        <a14:foregroundMark x1="59961" y1="16797" x2="59961" y2="16797"/>
                        <a14:foregroundMark x1="58789" y1="5469" x2="58789" y2="5469"/>
                        <a14:foregroundMark x1="88965" y1="48047" x2="88965" y2="48047"/>
                        <a14:backgroundMark x1="56445" y1="13151" x2="56445" y2="13151"/>
                        <a14:backgroundMark x1="30664" y1="76953" x2="30664" y2="76953"/>
                      </a14:backgroundRemoval>
                    </a14:imgEffect>
                  </a14:imgLayer>
                </a14:imgProps>
              </a:ext>
            </a:extLst>
          </a:blip>
          <a:srcRect l="43536" t="1539" r="33154" b="62272"/>
          <a:stretch/>
        </p:blipFill>
        <p:spPr>
          <a:xfrm>
            <a:off x="8199127" y="4196199"/>
            <a:ext cx="1633569" cy="1902078"/>
          </a:xfrm>
          <a:prstGeom prst="rect">
            <a:avLst/>
          </a:prstGeom>
        </p:spPr>
      </p:pic>
      <p:pic>
        <p:nvPicPr>
          <p:cNvPr id="7" name="Picture 6">
            <a:extLst>
              <a:ext uri="{FF2B5EF4-FFF2-40B4-BE49-F238E27FC236}">
                <a16:creationId xmlns:a16="http://schemas.microsoft.com/office/drawing/2014/main" id="{A70C059C-A356-44F6-B9C5-6EC699582F3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841" b="94260" l="9753" r="89973">
                        <a14:foregroundMark x1="29396" y1="9567" x2="29396" y2="9567"/>
                        <a14:foregroundMark x1="32967" y1="5841" x2="32967" y2="5841"/>
                        <a14:foregroundMark x1="61401" y1="94260" x2="61401" y2="94260"/>
                        <a14:foregroundMark x1="58654" y1="90433" x2="58654" y2="90433"/>
                      </a14:backgroundRemoval>
                    </a14:imgEffect>
                  </a14:imgLayer>
                </a14:imgProps>
              </a:ext>
            </a:extLst>
          </a:blip>
          <a:stretch>
            <a:fillRect/>
          </a:stretch>
        </p:blipFill>
        <p:spPr>
          <a:xfrm>
            <a:off x="8650112" y="1801694"/>
            <a:ext cx="3510975" cy="4789009"/>
          </a:xfrm>
          <a:prstGeom prst="rect">
            <a:avLst/>
          </a:prstGeom>
        </p:spPr>
      </p:pic>
    </p:spTree>
    <p:extLst>
      <p:ext uri="{BB962C8B-B14F-4D97-AF65-F5344CB8AC3E}">
        <p14:creationId xmlns:p14="http://schemas.microsoft.com/office/powerpoint/2010/main" val="32164078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89FF-D7FB-4141-B89A-F47113C725DC}"/>
              </a:ext>
            </a:extLst>
          </p:cNvPr>
          <p:cNvSpPr>
            <a:spLocks noGrp="1"/>
          </p:cNvSpPr>
          <p:nvPr>
            <p:ph type="title"/>
          </p:nvPr>
        </p:nvSpPr>
        <p:spPr/>
        <p:txBody>
          <a:bodyPr/>
          <a:lstStyle/>
          <a:p>
            <a:endParaRPr lang="en-US"/>
          </a:p>
        </p:txBody>
      </p:sp>
      <p:pic>
        <p:nvPicPr>
          <p:cNvPr id="8" name="Content Placeholder 7">
            <a:extLst>
              <a:ext uri="{FF2B5EF4-FFF2-40B4-BE49-F238E27FC236}">
                <a16:creationId xmlns:a16="http://schemas.microsoft.com/office/drawing/2014/main" id="{A32B9A13-1D2A-4D44-BDC2-0B2CE05A18C4}"/>
              </a:ext>
            </a:extLst>
          </p:cNvPr>
          <p:cNvPicPr>
            <a:picLocks noGrp="1" noChangeAspect="1"/>
          </p:cNvPicPr>
          <p:nvPr>
            <p:ph sz="quarter" idx="1"/>
          </p:nvPr>
        </p:nvPicPr>
        <p:blipFill>
          <a:blip r:embed="rId3">
            <a:extLst>
              <a:ext uri="{BEBA8EAE-BF5A-486C-A8C5-ECC9F3942E4B}">
                <a14:imgProps xmlns:a14="http://schemas.microsoft.com/office/drawing/2010/main">
                  <a14:imgLayer r:embed="rId4">
                    <a14:imgEffect>
                      <a14:backgroundRemoval t="3704" b="99206" l="9524" r="98413">
                        <a14:foregroundMark x1="41270" y1="7143" x2="41270" y2="7143"/>
                        <a14:foregroundMark x1="45767" y1="3704" x2="45767" y2="3704"/>
                        <a14:foregroundMark x1="93122" y1="84127" x2="93122" y2="84127"/>
                        <a14:foregroundMark x1="96296" y1="89153" x2="96296" y2="89153"/>
                        <a14:foregroundMark x1="98413" y1="94974" x2="98413" y2="94974"/>
                        <a14:foregroundMark x1="21429" y1="94444" x2="21429" y2="94444"/>
                        <a14:foregroundMark x1="18783" y1="99206" x2="18783" y2="99206"/>
                        <a14:foregroundMark x1="61376" y1="97884" x2="61376" y2="97884"/>
                      </a14:backgroundRemoval>
                    </a14:imgEffect>
                  </a14:imgLayer>
                </a14:imgProps>
              </a:ext>
            </a:extLst>
          </a:blip>
          <a:stretch>
            <a:fillRect/>
          </a:stretch>
        </p:blipFill>
        <p:spPr>
          <a:xfrm>
            <a:off x="4452686" y="2047623"/>
            <a:ext cx="3600953" cy="3600953"/>
          </a:xfrm>
          <a:prstGeom prst="rect">
            <a:avLst/>
          </a:prstGeom>
        </p:spPr>
      </p:pic>
      <p:pic>
        <p:nvPicPr>
          <p:cNvPr id="9" name="Picture 8">
            <a:extLst>
              <a:ext uri="{FF2B5EF4-FFF2-40B4-BE49-F238E27FC236}">
                <a16:creationId xmlns:a16="http://schemas.microsoft.com/office/drawing/2014/main" id="{97084E11-31A4-4558-B5AB-219CEDD124F8}"/>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5469" b="89974" l="9961" r="89941">
                        <a14:foregroundMark x1="59961" y1="16797" x2="59961" y2="16797"/>
                        <a14:foregroundMark x1="58789" y1="5469" x2="58789" y2="5469"/>
                        <a14:foregroundMark x1="88965" y1="48047" x2="88965" y2="48047"/>
                        <a14:backgroundMark x1="56445" y1="13151" x2="56445" y2="13151"/>
                        <a14:backgroundMark x1="30664" y1="76953" x2="30664" y2="76953"/>
                      </a14:backgroundRemoval>
                    </a14:imgEffect>
                  </a14:imgLayer>
                </a14:imgProps>
              </a:ext>
            </a:extLst>
          </a:blip>
          <a:srcRect l="43535" t="-185" r="5088" b="16293"/>
          <a:stretch/>
        </p:blipFill>
        <p:spPr>
          <a:xfrm>
            <a:off x="8574532" y="1239308"/>
            <a:ext cx="3600450" cy="4409268"/>
          </a:xfrm>
          <a:prstGeom prst="rect">
            <a:avLst/>
          </a:prstGeom>
        </p:spPr>
      </p:pic>
      <p:pic>
        <p:nvPicPr>
          <p:cNvPr id="10" name="Picture 9">
            <a:extLst>
              <a:ext uri="{FF2B5EF4-FFF2-40B4-BE49-F238E27FC236}">
                <a16:creationId xmlns:a16="http://schemas.microsoft.com/office/drawing/2014/main" id="{1B9C64C6-6821-4A00-B83E-238102FA6192}"/>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203" b="90000" l="8000" r="93556">
                        <a14:foregroundMark x1="45111" y1="9937" x2="45111" y2="9937"/>
                        <a14:foregroundMark x1="43111" y1="6203" x2="43111" y2="6203"/>
                        <a14:foregroundMark x1="93556" y1="40000" x2="93556" y2="40000"/>
                        <a14:foregroundMark x1="8000" y1="41835" x2="8000" y2="41835"/>
                      </a14:backgroundRemoval>
                    </a14:imgEffect>
                  </a14:imgLayer>
                </a14:imgProps>
              </a:ext>
            </a:extLst>
          </a:blip>
          <a:stretch>
            <a:fillRect/>
          </a:stretch>
        </p:blipFill>
        <p:spPr>
          <a:xfrm>
            <a:off x="1817243" y="2758699"/>
            <a:ext cx="1915708" cy="3363132"/>
          </a:xfrm>
          <a:prstGeom prst="rect">
            <a:avLst/>
          </a:prstGeom>
        </p:spPr>
      </p:pic>
      <p:pic>
        <p:nvPicPr>
          <p:cNvPr id="6" name="Picture 5">
            <a:extLst>
              <a:ext uri="{FF2B5EF4-FFF2-40B4-BE49-F238E27FC236}">
                <a16:creationId xmlns:a16="http://schemas.microsoft.com/office/drawing/2014/main" id="{C20E086F-9774-428D-B450-A26AC1B1BD14}"/>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0000" b="90000" l="10000" r="90000">
                        <a14:foregroundMark x1="45439" y1="15937" x2="45439" y2="15937"/>
                        <a14:foregroundMark x1="46667" y1="19063" x2="46667" y2="19063"/>
                        <a14:foregroundMark x1="47895" y1="19219" x2="47895" y2="19219"/>
                        <a14:foregroundMark x1="50526" y1="27656" x2="50526" y2="27656"/>
                        <a14:foregroundMark x1="49737" y1="27344" x2="49211" y2="27656"/>
                        <a14:foregroundMark x1="32719" y1="35469" x2="33684" y2="40625"/>
                        <a14:foregroundMark x1="28158" y1="17813" x2="28158" y2="17813"/>
                        <a14:foregroundMark x1="29561" y1="28438" x2="29561" y2="27500"/>
                        <a14:foregroundMark x1="31842" y1="29531" x2="31842" y2="29531"/>
                        <a14:foregroundMark x1="32018" y1="29688" x2="29561" y2="22031"/>
                        <a14:foregroundMark x1="29561" y1="22031" x2="30614" y2="13594"/>
                        <a14:foregroundMark x1="30614" y1="13594" x2="25614" y2="10469"/>
                        <a14:foregroundMark x1="25614" y1="10469" x2="24211" y2="18281"/>
                        <a14:foregroundMark x1="24211" y1="18281" x2="27544" y2="25469"/>
                        <a14:foregroundMark x1="27544" y1="25469" x2="32105" y2="29375"/>
                        <a14:foregroundMark x1="32105" y1="29375" x2="31667" y2="29531"/>
                        <a14:foregroundMark x1="47018" y1="28906" x2="47193" y2="37656"/>
                        <a14:foregroundMark x1="47193" y1="37656" x2="54035" y2="31250"/>
                        <a14:foregroundMark x1="54035" y1="31250" x2="50263" y2="24219"/>
                        <a14:foregroundMark x1="50263" y1="24219" x2="45965" y2="27500"/>
                        <a14:foregroundMark x1="45965" y1="27500" x2="47193" y2="30469"/>
                        <a14:foregroundMark x1="30000" y1="10000" x2="30000" y2="10000"/>
                      </a14:backgroundRemoval>
                    </a14:imgEffect>
                  </a14:imgLayer>
                </a14:imgProps>
              </a:ext>
            </a:extLst>
          </a:blip>
          <a:srcRect l="24077" t="8831" r="46598" b="16919"/>
          <a:stretch/>
        </p:blipFill>
        <p:spPr>
          <a:xfrm>
            <a:off x="494920" y="2463691"/>
            <a:ext cx="1554459" cy="2209590"/>
          </a:xfrm>
          <a:prstGeom prst="rect">
            <a:avLst/>
          </a:prstGeom>
        </p:spPr>
      </p:pic>
      <p:pic>
        <p:nvPicPr>
          <p:cNvPr id="7" name="Picture 6">
            <a:extLst>
              <a:ext uri="{FF2B5EF4-FFF2-40B4-BE49-F238E27FC236}">
                <a16:creationId xmlns:a16="http://schemas.microsoft.com/office/drawing/2014/main" id="{E3F2D59F-BAC4-4006-A689-1C6F2F5DA63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10000" b="90000" l="10000" r="90000"/>
                    </a14:imgEffect>
                  </a14:imgLayer>
                </a14:imgProps>
              </a:ext>
            </a:extLst>
          </a:blip>
          <a:srcRect l="18224" t="18613" r="41785" b="7269"/>
          <a:stretch/>
        </p:blipFill>
        <p:spPr>
          <a:xfrm>
            <a:off x="2902480" y="4220797"/>
            <a:ext cx="2181836" cy="2637203"/>
          </a:xfrm>
          <a:prstGeom prst="rect">
            <a:avLst/>
          </a:prstGeom>
        </p:spPr>
      </p:pic>
      <p:pic>
        <p:nvPicPr>
          <p:cNvPr id="11" name="Picture 10">
            <a:extLst>
              <a:ext uri="{FF2B5EF4-FFF2-40B4-BE49-F238E27FC236}">
                <a16:creationId xmlns:a16="http://schemas.microsoft.com/office/drawing/2014/main" id="{63C0CE61-5910-4EDA-9A89-C5C42B389F2B}"/>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4028" l="4141" r="97266">
                        <a14:foregroundMark x1="41016" y1="40139" x2="41016" y2="40139"/>
                        <a14:foregroundMark x1="41797" y1="44167" x2="40078" y2="45556"/>
                        <a14:foregroundMark x1="44063" y1="41944" x2="44063" y2="41944"/>
                        <a14:foregroundMark x1="45313" y1="37083" x2="45313" y2="37083"/>
                        <a14:foregroundMark x1="22422" y1="89167" x2="22422" y2="89167"/>
                        <a14:foregroundMark x1="17109" y1="92361" x2="17109" y2="92361"/>
                        <a14:foregroundMark x1="9922" y1="91806" x2="9922" y2="91806"/>
                        <a14:foregroundMark x1="11406" y1="69583" x2="11406" y2="69583"/>
                        <a14:foregroundMark x1="7344" y1="65556" x2="7344" y2="65556"/>
                        <a14:foregroundMark x1="4141" y1="76944" x2="4141" y2="76944"/>
                        <a14:foregroundMark x1="72734" y1="90278" x2="72734" y2="90278"/>
                        <a14:foregroundMark x1="75469" y1="81528" x2="75469" y2="81528"/>
                        <a14:foregroundMark x1="91484" y1="37083" x2="91406" y2="68194"/>
                        <a14:foregroundMark x1="91406" y1="68194" x2="97734" y2="46389"/>
                        <a14:foregroundMark x1="97734" y1="46389" x2="93359" y2="39028"/>
                        <a14:foregroundMark x1="93359" y1="39028" x2="92500" y2="38472"/>
                        <a14:foregroundMark x1="97266" y1="36250" x2="97266" y2="36250"/>
                        <a14:foregroundMark x1="90234" y1="88056" x2="90234" y2="88056"/>
                        <a14:foregroundMark x1="88750" y1="87500" x2="87500" y2="87500"/>
                        <a14:foregroundMark x1="73047" y1="87778" x2="73047" y2="87778"/>
                        <a14:foregroundMark x1="73438" y1="85139" x2="73438" y2="85139"/>
                        <a14:foregroundMark x1="73203" y1="85139" x2="73203" y2="85139"/>
                        <a14:foregroundMark x1="81094" y1="69861" x2="81094" y2="69861"/>
                        <a14:foregroundMark x1="80781" y1="71806" x2="84297" y2="71806"/>
                        <a14:foregroundMark x1="78203" y1="73472" x2="76953" y2="74861"/>
                        <a14:foregroundMark x1="71172" y1="88611" x2="69063" y2="94028"/>
                      </a14:backgroundRemoval>
                    </a14:imgEffect>
                  </a14:imgLayer>
                </a14:imgProps>
              </a:ext>
            </a:extLst>
          </a:blip>
          <a:stretch>
            <a:fillRect/>
          </a:stretch>
        </p:blipFill>
        <p:spPr>
          <a:xfrm>
            <a:off x="7734172" y="4504124"/>
            <a:ext cx="3962908" cy="2229136"/>
          </a:xfrm>
          <a:prstGeom prst="rect">
            <a:avLst/>
          </a:prstGeom>
        </p:spPr>
      </p:pic>
      <p:pic>
        <p:nvPicPr>
          <p:cNvPr id="12" name="Picture 11">
            <a:extLst>
              <a:ext uri="{FF2B5EF4-FFF2-40B4-BE49-F238E27FC236}">
                <a16:creationId xmlns:a16="http://schemas.microsoft.com/office/drawing/2014/main" id="{17F5738C-1EB1-4475-92C9-10F185D8A2EB}"/>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3125" b="92969" l="1907" r="92371">
                        <a14:foregroundMark x1="35967" y1="7292" x2="35967" y2="7292"/>
                        <a14:foregroundMark x1="35695" y1="3125" x2="35695" y2="3125"/>
                        <a14:foregroundMark x1="6812" y1="45573" x2="6812" y2="45573"/>
                        <a14:foregroundMark x1="8719" y1="41406" x2="8719" y2="41406"/>
                        <a14:foregroundMark x1="4905" y1="66146" x2="4905" y2="66146"/>
                        <a14:foregroundMark x1="52861" y1="56510" x2="52861" y2="56510"/>
                        <a14:foregroundMark x1="73025" y1="58594" x2="73025" y2="58594"/>
                        <a14:foregroundMark x1="73025" y1="57031" x2="71935" y2="57292"/>
                        <a14:foregroundMark x1="50409" y1="53125" x2="50954" y2="54427"/>
                        <a14:foregroundMark x1="73025" y1="53385" x2="80654" y2="62760"/>
                        <a14:foregroundMark x1="80654" y1="62760" x2="73025" y2="58073"/>
                        <a14:foregroundMark x1="73025" y1="58073" x2="73025" y2="57813"/>
                        <a14:foregroundMark x1="78474" y1="68490" x2="92371" y2="92969"/>
                        <a14:foregroundMark x1="77384" y1="74740" x2="84196" y2="86979"/>
                        <a14:foregroundMark x1="84196" y1="86979" x2="85286" y2="88542"/>
                        <a14:foregroundMark x1="47411" y1="71354" x2="61035" y2="92448"/>
                        <a14:foregroundMark x1="61035" y1="92448" x2="8992" y2="96875"/>
                        <a14:foregroundMark x1="8992" y1="96875" x2="1907" y2="54167"/>
                        <a14:foregroundMark x1="1907" y1="54167" x2="13351" y2="47135"/>
                        <a14:foregroundMark x1="13351" y1="47135" x2="38420" y2="59635"/>
                        <a14:foregroundMark x1="38420" y1="59635" x2="46866" y2="67969"/>
                        <a14:foregroundMark x1="46866" y1="67969" x2="48229" y2="71615"/>
                        <a14:foregroundMark x1="65123" y1="70573" x2="72207" y2="76563"/>
                        <a14:foregroundMark x1="72207" y1="76563" x2="79564" y2="88802"/>
                        <a14:foregroundMark x1="79564" y1="88802" x2="70027" y2="86458"/>
                        <a14:foregroundMark x1="70027" y1="86458" x2="65123" y2="77604"/>
                        <a14:foregroundMark x1="65123" y1="77604" x2="65123" y2="74219"/>
                      </a14:backgroundRemoval>
                    </a14:imgEffect>
                  </a14:imgLayer>
                </a14:imgProps>
              </a:ext>
            </a:extLst>
          </a:blip>
          <a:srcRect t="920" b="3351"/>
          <a:stretch/>
        </p:blipFill>
        <p:spPr>
          <a:xfrm>
            <a:off x="2049380" y="-749300"/>
            <a:ext cx="5794458" cy="5803900"/>
          </a:xfrm>
          <a:prstGeom prst="rect">
            <a:avLst/>
          </a:prstGeom>
        </p:spPr>
      </p:pic>
      <p:pic>
        <p:nvPicPr>
          <p:cNvPr id="13" name="Picture 12">
            <a:extLst>
              <a:ext uri="{FF2B5EF4-FFF2-40B4-BE49-F238E27FC236}">
                <a16:creationId xmlns:a16="http://schemas.microsoft.com/office/drawing/2014/main" id="{4B3B6611-0A11-4F91-A105-3615BC690DA3}"/>
              </a:ext>
            </a:extLst>
          </p:cNvPr>
          <p:cNvPicPr>
            <a:picLocks noChangeAspect="1"/>
          </p:cNvPicPr>
          <p:nvPr/>
        </p:nvPicPr>
        <p:blipFill>
          <a:blip r:embed="rId17"/>
          <a:stretch>
            <a:fillRect/>
          </a:stretch>
        </p:blipFill>
        <p:spPr>
          <a:xfrm>
            <a:off x="-103374" y="5441950"/>
            <a:ext cx="2456597" cy="1028700"/>
          </a:xfrm>
          <a:prstGeom prst="rect">
            <a:avLst/>
          </a:prstGeom>
        </p:spPr>
      </p:pic>
      <p:pic>
        <p:nvPicPr>
          <p:cNvPr id="14" name="Picture 13">
            <a:extLst>
              <a:ext uri="{FF2B5EF4-FFF2-40B4-BE49-F238E27FC236}">
                <a16:creationId xmlns:a16="http://schemas.microsoft.com/office/drawing/2014/main" id="{476560A5-A866-4B57-93B1-FB11C2F06166}"/>
              </a:ext>
            </a:extLst>
          </p:cNvPr>
          <p:cNvPicPr>
            <a:picLocks noChangeAspect="1"/>
          </p:cNvPicPr>
          <p:nvPr/>
        </p:nvPicPr>
        <p:blipFill>
          <a:blip r:embed="rId18"/>
          <a:stretch>
            <a:fillRect/>
          </a:stretch>
        </p:blipFill>
        <p:spPr>
          <a:xfrm>
            <a:off x="6374944" y="1752328"/>
            <a:ext cx="2312117" cy="965309"/>
          </a:xfrm>
          <a:prstGeom prst="rect">
            <a:avLst/>
          </a:prstGeom>
        </p:spPr>
      </p:pic>
      <p:pic>
        <p:nvPicPr>
          <p:cNvPr id="15" name="Content Placeholder 3">
            <a:extLst>
              <a:ext uri="{FF2B5EF4-FFF2-40B4-BE49-F238E27FC236}">
                <a16:creationId xmlns:a16="http://schemas.microsoft.com/office/drawing/2014/main" id="{2900C391-F034-4536-ADC6-76CF11FA0CE8}"/>
              </a:ext>
            </a:extLst>
          </p:cNvPr>
          <p:cNvPicPr>
            <a:picLocks noChangeAspect="1"/>
          </p:cNvPicPr>
          <p:nvPr/>
        </p:nvPicPr>
        <p:blipFill>
          <a:blip r:embed="rId19"/>
          <a:stretch>
            <a:fillRect/>
          </a:stretch>
        </p:blipFill>
        <p:spPr>
          <a:xfrm>
            <a:off x="7338966" y="3419440"/>
            <a:ext cx="2449213" cy="989482"/>
          </a:xfrm>
          <a:prstGeom prst="rect">
            <a:avLst/>
          </a:prstGeom>
        </p:spPr>
      </p:pic>
    </p:spTree>
    <p:extLst>
      <p:ext uri="{BB962C8B-B14F-4D97-AF65-F5344CB8AC3E}">
        <p14:creationId xmlns:p14="http://schemas.microsoft.com/office/powerpoint/2010/main" val="3655374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4A704-D55C-48A1-B83E-77A138FFE257}"/>
              </a:ext>
            </a:extLst>
          </p:cNvPr>
          <p:cNvSpPr>
            <a:spLocks noGrp="1"/>
          </p:cNvSpPr>
          <p:nvPr>
            <p:ph type="title"/>
          </p:nvPr>
        </p:nvSpPr>
        <p:spPr/>
        <p:txBody>
          <a:bodyPr>
            <a:normAutofit fontScale="90000"/>
          </a:bodyPr>
          <a:lstStyle/>
          <a:p>
            <a:r>
              <a:rPr lang="en-US" sz="3200" b="1" dirty="0"/>
              <a:t>Perspective</a:t>
            </a:r>
            <a:r>
              <a:rPr lang="en-US" sz="3200" dirty="0"/>
              <a:t>: </a:t>
            </a:r>
            <a:br>
              <a:rPr lang="en-US" sz="3200" dirty="0"/>
            </a:br>
            <a:r>
              <a:rPr lang="en-US" sz="3200" dirty="0"/>
              <a:t>International Classification of Function </a:t>
            </a:r>
          </a:p>
        </p:txBody>
      </p:sp>
      <p:pic>
        <p:nvPicPr>
          <p:cNvPr id="5" name="Picture 4" descr="Diagram&#10;&#10;Description automatically generated">
            <a:extLst>
              <a:ext uri="{FF2B5EF4-FFF2-40B4-BE49-F238E27FC236}">
                <a16:creationId xmlns:a16="http://schemas.microsoft.com/office/drawing/2014/main" id="{63C8230B-3E78-4B4B-818B-49BE99A72AA0}"/>
              </a:ext>
            </a:extLst>
          </p:cNvPr>
          <p:cNvPicPr>
            <a:picLocks noChangeAspect="1"/>
          </p:cNvPicPr>
          <p:nvPr/>
        </p:nvPicPr>
        <p:blipFill>
          <a:blip r:embed="rId3"/>
          <a:stretch>
            <a:fillRect/>
          </a:stretch>
        </p:blipFill>
        <p:spPr>
          <a:xfrm>
            <a:off x="2847720" y="2722563"/>
            <a:ext cx="5978780" cy="3781425"/>
          </a:xfrm>
          <a:prstGeom prst="rect">
            <a:avLst/>
          </a:prstGeom>
        </p:spPr>
      </p:pic>
      <p:pic>
        <p:nvPicPr>
          <p:cNvPr id="16" name="Picture 15" descr="Professor X. Founder of the X-Men, Charles Xavier Marvel Comics.  lost the use of his legs when the alien known as “Lucifer” dropped a huge stone block on him.  one of the most brilliant minds in the Marvel Universe">
            <a:extLst>
              <a:ext uri="{FF2B5EF4-FFF2-40B4-BE49-F238E27FC236}">
                <a16:creationId xmlns:a16="http://schemas.microsoft.com/office/drawing/2014/main" id="{C1FE5A0E-9BC5-4A53-9F9C-26A299EEF319}"/>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3125" b="92969" l="1907" r="92371">
                        <a14:foregroundMark x1="35967" y1="7292" x2="35967" y2="7292"/>
                        <a14:foregroundMark x1="35695" y1="3125" x2="35695" y2="3125"/>
                        <a14:foregroundMark x1="6812" y1="45573" x2="6812" y2="45573"/>
                        <a14:foregroundMark x1="8719" y1="41406" x2="8719" y2="41406"/>
                        <a14:foregroundMark x1="4905" y1="66146" x2="4905" y2="66146"/>
                        <a14:foregroundMark x1="52861" y1="56510" x2="52861" y2="56510"/>
                        <a14:foregroundMark x1="73025" y1="58594" x2="73025" y2="58594"/>
                        <a14:foregroundMark x1="73025" y1="57031" x2="71935" y2="57292"/>
                        <a14:foregroundMark x1="50409" y1="53125" x2="50954" y2="54427"/>
                        <a14:foregroundMark x1="73025" y1="53385" x2="80654" y2="62760"/>
                        <a14:foregroundMark x1="80654" y1="62760" x2="73025" y2="58073"/>
                        <a14:foregroundMark x1="73025" y1="58073" x2="73025" y2="57813"/>
                        <a14:foregroundMark x1="78474" y1="68490" x2="92371" y2="92969"/>
                        <a14:foregroundMark x1="77384" y1="74740" x2="84196" y2="86979"/>
                        <a14:foregroundMark x1="84196" y1="86979" x2="85286" y2="88542"/>
                        <a14:foregroundMark x1="47411" y1="71354" x2="61035" y2="92448"/>
                        <a14:foregroundMark x1="61035" y1="92448" x2="8992" y2="96875"/>
                        <a14:foregroundMark x1="8992" y1="96875" x2="1907" y2="54167"/>
                        <a14:foregroundMark x1="1907" y1="54167" x2="13351" y2="47135"/>
                        <a14:foregroundMark x1="13351" y1="47135" x2="38420" y2="59635"/>
                        <a14:foregroundMark x1="38420" y1="59635" x2="46866" y2="67969"/>
                        <a14:foregroundMark x1="46866" y1="67969" x2="48229" y2="71615"/>
                        <a14:foregroundMark x1="65123" y1="70573" x2="72207" y2="76563"/>
                        <a14:foregroundMark x1="72207" y1="76563" x2="79564" y2="88802"/>
                        <a14:foregroundMark x1="79564" y1="88802" x2="70027" y2="86458"/>
                        <a14:foregroundMark x1="70027" y1="86458" x2="65123" y2="77604"/>
                        <a14:foregroundMark x1="65123" y1="77604" x2="65123" y2="74219"/>
                      </a14:backgroundRemoval>
                    </a14:imgEffect>
                  </a14:imgLayer>
                </a14:imgProps>
              </a:ext>
            </a:extLst>
          </a:blip>
          <a:srcRect t="920" b="3351"/>
          <a:stretch/>
        </p:blipFill>
        <p:spPr>
          <a:xfrm flipH="1">
            <a:off x="7848600" y="2327136"/>
            <a:ext cx="3839464" cy="3727159"/>
          </a:xfrm>
          <a:prstGeom prst="rect">
            <a:avLst/>
          </a:prstGeom>
        </p:spPr>
      </p:pic>
      <p:sp>
        <p:nvSpPr>
          <p:cNvPr id="7" name="Content Placeholder 6">
            <a:extLst>
              <a:ext uri="{FF2B5EF4-FFF2-40B4-BE49-F238E27FC236}">
                <a16:creationId xmlns:a16="http://schemas.microsoft.com/office/drawing/2014/main" id="{F6AC230A-FEC2-45AD-BC5A-E1989B6868E5}"/>
              </a:ext>
            </a:extLst>
          </p:cNvPr>
          <p:cNvSpPr>
            <a:spLocks noGrp="1"/>
          </p:cNvSpPr>
          <p:nvPr>
            <p:ph sz="quarter" idx="1"/>
          </p:nvPr>
        </p:nvSpPr>
        <p:spPr>
          <a:xfrm>
            <a:off x="824483" y="1714500"/>
            <a:ext cx="6159499" cy="1358900"/>
          </a:xfrm>
        </p:spPr>
        <p:txBody>
          <a:bodyPr>
            <a:normAutofit/>
          </a:bodyPr>
          <a:lstStyle/>
          <a:p>
            <a:r>
              <a:rPr lang="en-US" sz="2800" dirty="0"/>
              <a:t>Body Function, AS it relates to an individual’s Activity and Participation</a:t>
            </a:r>
          </a:p>
          <a:p>
            <a:pPr marL="0" indent="0">
              <a:buNone/>
            </a:pPr>
            <a:endParaRPr lang="en-US" sz="2800" dirty="0"/>
          </a:p>
        </p:txBody>
      </p:sp>
      <p:sp>
        <p:nvSpPr>
          <p:cNvPr id="10" name="TextBox 9">
            <a:extLst>
              <a:ext uri="{FF2B5EF4-FFF2-40B4-BE49-F238E27FC236}">
                <a16:creationId xmlns:a16="http://schemas.microsoft.com/office/drawing/2014/main" id="{AABF9FAC-E6F9-4FCF-ADAB-C74211ED5500}"/>
              </a:ext>
            </a:extLst>
          </p:cNvPr>
          <p:cNvSpPr txBox="1"/>
          <p:nvPr/>
        </p:nvSpPr>
        <p:spPr>
          <a:xfrm>
            <a:off x="10496271" y="6054295"/>
            <a:ext cx="1217193" cy="369332"/>
          </a:xfrm>
          <a:prstGeom prst="rect">
            <a:avLst/>
          </a:prstGeom>
          <a:noFill/>
        </p:spPr>
        <p:txBody>
          <a:bodyPr wrap="none" rtlCol="0">
            <a:spAutoFit/>
          </a:bodyPr>
          <a:lstStyle/>
          <a:p>
            <a:r>
              <a:rPr lang="en-US" dirty="0"/>
              <a:t>Professor X</a:t>
            </a:r>
          </a:p>
        </p:txBody>
      </p:sp>
    </p:spTree>
    <p:extLst>
      <p:ext uri="{BB962C8B-B14F-4D97-AF65-F5344CB8AC3E}">
        <p14:creationId xmlns:p14="http://schemas.microsoft.com/office/powerpoint/2010/main" val="1222084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4A704-D55C-48A1-B83E-77A138FFE257}"/>
              </a:ext>
            </a:extLst>
          </p:cNvPr>
          <p:cNvSpPr>
            <a:spLocks noGrp="1"/>
          </p:cNvSpPr>
          <p:nvPr>
            <p:ph type="title"/>
          </p:nvPr>
        </p:nvSpPr>
        <p:spPr/>
        <p:txBody>
          <a:bodyPr/>
          <a:lstStyle/>
          <a:p>
            <a:r>
              <a:rPr lang="en-US" dirty="0"/>
              <a:t>Challenges</a:t>
            </a:r>
          </a:p>
        </p:txBody>
      </p:sp>
      <p:sp>
        <p:nvSpPr>
          <p:cNvPr id="7" name="Content Placeholder 6">
            <a:extLst>
              <a:ext uri="{FF2B5EF4-FFF2-40B4-BE49-F238E27FC236}">
                <a16:creationId xmlns:a16="http://schemas.microsoft.com/office/drawing/2014/main" id="{F6AC230A-FEC2-45AD-BC5A-E1989B6868E5}"/>
              </a:ext>
            </a:extLst>
          </p:cNvPr>
          <p:cNvSpPr>
            <a:spLocks noGrp="1"/>
          </p:cNvSpPr>
          <p:nvPr>
            <p:ph sz="quarter" idx="1"/>
          </p:nvPr>
        </p:nvSpPr>
        <p:spPr>
          <a:xfrm>
            <a:off x="824484" y="1714500"/>
            <a:ext cx="10871200" cy="4495800"/>
          </a:xfrm>
        </p:spPr>
        <p:txBody>
          <a:bodyPr/>
          <a:lstStyle/>
          <a:p>
            <a:r>
              <a:rPr lang="en-US" dirty="0"/>
              <a:t>Body Function mentions are embedded in highly formatted structures</a:t>
            </a:r>
          </a:p>
          <a:p>
            <a:r>
              <a:rPr lang="en-US" dirty="0"/>
              <a:t>Body Function mentions confound existing NLP segmentation and document decomposition techniques </a:t>
            </a:r>
          </a:p>
          <a:p>
            <a:endParaRPr lang="en-US" dirty="0"/>
          </a:p>
          <a:p>
            <a:pPr marL="0" indent="0">
              <a:buNone/>
            </a:pPr>
            <a:endParaRPr lang="en-US" dirty="0"/>
          </a:p>
        </p:txBody>
      </p:sp>
      <p:grpSp>
        <p:nvGrpSpPr>
          <p:cNvPr id="15" name="Group 14">
            <a:extLst>
              <a:ext uri="{FF2B5EF4-FFF2-40B4-BE49-F238E27FC236}">
                <a16:creationId xmlns:a16="http://schemas.microsoft.com/office/drawing/2014/main" id="{24E372E9-8860-499F-B0A9-4A9FD886C28E}"/>
              </a:ext>
            </a:extLst>
          </p:cNvPr>
          <p:cNvGrpSpPr/>
          <p:nvPr/>
        </p:nvGrpSpPr>
        <p:grpSpPr>
          <a:xfrm>
            <a:off x="6801339" y="3482340"/>
            <a:ext cx="2034540" cy="2034540"/>
            <a:chOff x="10081260" y="2682240"/>
            <a:chExt cx="2034540" cy="2034540"/>
          </a:xfrm>
        </p:grpSpPr>
        <p:pic>
          <p:nvPicPr>
            <p:cNvPr id="8" name="Picture 7">
              <a:extLst>
                <a:ext uri="{FF2B5EF4-FFF2-40B4-BE49-F238E27FC236}">
                  <a16:creationId xmlns:a16="http://schemas.microsoft.com/office/drawing/2014/main" id="{148A3F52-400E-47E0-BD58-7C54BD154347}"/>
                </a:ext>
              </a:extLst>
            </p:cNvPr>
            <p:cNvPicPr>
              <a:picLocks noChangeAspect="1"/>
            </p:cNvPicPr>
            <p:nvPr/>
          </p:nvPicPr>
          <p:blipFill>
            <a:blip r:embed="rId3"/>
            <a:stretch>
              <a:fillRect/>
            </a:stretch>
          </p:blipFill>
          <p:spPr>
            <a:xfrm>
              <a:off x="10081260" y="2682240"/>
              <a:ext cx="2034540" cy="2034540"/>
            </a:xfrm>
            <a:prstGeom prst="rect">
              <a:avLst/>
            </a:prstGeom>
          </p:spPr>
        </p:pic>
        <p:sp>
          <p:nvSpPr>
            <p:cNvPr id="13" name="Rectangle 12">
              <a:extLst>
                <a:ext uri="{FF2B5EF4-FFF2-40B4-BE49-F238E27FC236}">
                  <a16:creationId xmlns:a16="http://schemas.microsoft.com/office/drawing/2014/main" id="{32DC8779-6104-4401-B67E-CB7BE0CD75EA}"/>
                </a:ext>
              </a:extLst>
            </p:cNvPr>
            <p:cNvSpPr/>
            <p:nvPr/>
          </p:nvSpPr>
          <p:spPr>
            <a:xfrm>
              <a:off x="11205600" y="3545820"/>
              <a:ext cx="355200" cy="21336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 }</a:t>
              </a:r>
            </a:p>
          </p:txBody>
        </p:sp>
      </p:grpSp>
      <p:sp>
        <p:nvSpPr>
          <p:cNvPr id="14" name="TextBox 13">
            <a:extLst>
              <a:ext uri="{FF2B5EF4-FFF2-40B4-BE49-F238E27FC236}">
                <a16:creationId xmlns:a16="http://schemas.microsoft.com/office/drawing/2014/main" id="{1A544AEF-27F0-4AB8-823E-58F7B5A5ED6C}"/>
              </a:ext>
            </a:extLst>
          </p:cNvPr>
          <p:cNvSpPr txBox="1"/>
          <p:nvPr/>
        </p:nvSpPr>
        <p:spPr>
          <a:xfrm>
            <a:off x="7060990" y="3689945"/>
            <a:ext cx="1265090" cy="923330"/>
          </a:xfrm>
          <a:prstGeom prst="rect">
            <a:avLst/>
          </a:prstGeom>
          <a:noFill/>
        </p:spPr>
        <p:txBody>
          <a:bodyPr wrap="none" rtlCol="0">
            <a:spAutoFit/>
          </a:bodyPr>
          <a:lstStyle/>
          <a:p>
            <a:r>
              <a:rPr lang="en-US" dirty="0"/>
              <a:t>Sectionizing</a:t>
            </a:r>
          </a:p>
          <a:p>
            <a:r>
              <a:rPr lang="en-US" dirty="0"/>
              <a:t>Sentence</a:t>
            </a:r>
          </a:p>
          <a:p>
            <a:r>
              <a:rPr lang="en-US" dirty="0"/>
              <a:t>Phrase</a:t>
            </a:r>
          </a:p>
        </p:txBody>
      </p:sp>
      <p:pic>
        <p:nvPicPr>
          <p:cNvPr id="12" name="Picture 11">
            <a:extLst>
              <a:ext uri="{FF2B5EF4-FFF2-40B4-BE49-F238E27FC236}">
                <a16:creationId xmlns:a16="http://schemas.microsoft.com/office/drawing/2014/main" id="{BA6FD646-DD84-4B2E-A2C0-338D8FE57B6D}"/>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886" b="96958" l="10000" r="90000">
                        <a14:foregroundMark x1="36250" y1="24715" x2="36250" y2="24715"/>
                        <a14:foregroundMark x1="34375" y1="18631" x2="41250" y2="29658"/>
                        <a14:foregroundMark x1="41250" y1="29658" x2="34688" y2="35741"/>
                        <a14:foregroundMark x1="34688" y1="35741" x2="34063" y2="23194"/>
                        <a14:foregroundMark x1="32813" y1="17871" x2="32813" y2="17871"/>
                        <a14:foregroundMark x1="32500" y1="34601" x2="26250" y2="77186"/>
                        <a14:foregroundMark x1="26250" y1="77186" x2="59062" y2="86312"/>
                        <a14:foregroundMark x1="59062" y1="86312" x2="64063" y2="81369"/>
                        <a14:foregroundMark x1="64063" y1="81369" x2="56563" y2="77567"/>
                        <a14:foregroundMark x1="56563" y1="77567" x2="46563" y2="79468"/>
                        <a14:foregroundMark x1="46563" y1="79468" x2="38438" y2="66920"/>
                        <a14:foregroundMark x1="38438" y1="66920" x2="47656" y2="55133"/>
                        <a14:foregroundMark x1="45386" y1="45970" x2="41250" y2="29278"/>
                        <a14:foregroundMark x1="47656" y1="55133" x2="45798" y2="47633"/>
                        <a14:foregroundMark x1="41250" y1="29278" x2="33438" y2="35361"/>
                        <a14:foregroundMark x1="33438" y1="35361" x2="33438" y2="35361"/>
                        <a14:foregroundMark x1="24375" y1="64639" x2="24375" y2="64639"/>
                        <a14:foregroundMark x1="23125" y1="60456" x2="24375" y2="74144"/>
                        <a14:foregroundMark x1="24375" y1="74144" x2="21563" y2="57795"/>
                        <a14:foregroundMark x1="19844" y1="65399" x2="20000" y2="88973"/>
                        <a14:foregroundMark x1="20000" y1="88973" x2="15625" y2="79087"/>
                        <a14:foregroundMark x1="15625" y1="79087" x2="18125" y2="72624"/>
                        <a14:foregroundMark x1="22656" y1="82510" x2="23281" y2="89354"/>
                        <a14:foregroundMark x1="27187" y1="88213" x2="34531" y2="90494"/>
                        <a14:foregroundMark x1="34531" y1="90494" x2="45781" y2="90494"/>
                        <a14:foregroundMark x1="45781" y1="90494" x2="30000" y2="84411"/>
                        <a14:foregroundMark x1="63125" y1="89354" x2="63125" y2="89354"/>
                        <a14:foregroundMark x1="63281" y1="87833" x2="63281" y2="87833"/>
                        <a14:foregroundMark x1="62813" y1="87833" x2="69063" y2="88593"/>
                        <a14:foregroundMark x1="69063" y1="88593" x2="69063" y2="73004"/>
                        <a14:foregroundMark x1="69063" y1="73004" x2="63906" y2="80608"/>
                        <a14:foregroundMark x1="63906" y1="80608" x2="63906" y2="83650"/>
                        <a14:foregroundMark x1="30312" y1="30418" x2="30312" y2="30418"/>
                        <a14:foregroundMark x1="30312" y1="31939" x2="30000" y2="39544"/>
                        <a14:foregroundMark x1="30781" y1="27757" x2="36250" y2="13688"/>
                        <a14:foregroundMark x1="36250" y1="13688" x2="38281" y2="12548"/>
                        <a14:foregroundMark x1="33750" y1="15970" x2="30312" y2="28137"/>
                        <a14:foregroundMark x1="14688" y1="76046" x2="14219" y2="93916"/>
                        <a14:foregroundMark x1="14219" y1="93916" x2="22656" y2="96958"/>
                        <a14:foregroundMark x1="22656" y1="96958" x2="17656" y2="88213"/>
                        <a14:foregroundMark x1="17656" y1="88213" x2="15313" y2="81369"/>
                        <a14:backgroundMark x1="57031" y1="92015" x2="55625" y2="98099"/>
                        <a14:backgroundMark x1="56875" y1="94677" x2="66406" y2="96958"/>
                        <a14:backgroundMark x1="66406" y1="96958" x2="70469" y2="96958"/>
                        <a14:backgroundMark x1="47813" y1="41825" x2="48125" y2="46768"/>
                        <a14:backgroundMark x1="73594" y1="41825" x2="74844" y2="43726"/>
                      </a14:backgroundRemoval>
                    </a14:imgEffect>
                    <a14:imgEffect>
                      <a14:brightnessContrast bright="20000" contrast="-40000"/>
                    </a14:imgEffect>
                  </a14:imgLayer>
                </a14:imgProps>
              </a:ext>
            </a:extLst>
          </a:blip>
          <a:srcRect l="10994" t="8724" r="16223"/>
          <a:stretch/>
        </p:blipFill>
        <p:spPr>
          <a:xfrm>
            <a:off x="530462" y="3060700"/>
            <a:ext cx="6530528" cy="3365500"/>
          </a:xfrm>
          <a:prstGeom prst="rect">
            <a:avLst/>
          </a:prstGeom>
        </p:spPr>
      </p:pic>
    </p:spTree>
    <p:extLst>
      <p:ext uri="{BB962C8B-B14F-4D97-AF65-F5344CB8AC3E}">
        <p14:creationId xmlns:p14="http://schemas.microsoft.com/office/powerpoint/2010/main" val="2418344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anim calcmode="lin" valueType="num">
                                      <p:cBhvr>
                                        <p:cTn id="8" dur="2000" fill="hold"/>
                                        <p:tgtEl>
                                          <p:spTgt spid="12"/>
                                        </p:tgtEl>
                                        <p:attrNameLst>
                                          <p:attrName>ppt_w</p:attrName>
                                        </p:attrNameLst>
                                      </p:cBhvr>
                                      <p:tavLst>
                                        <p:tav tm="0" fmla="#ppt_w*sin(2.5*pi*$)">
                                          <p:val>
                                            <p:fltVal val="0"/>
                                          </p:val>
                                        </p:tav>
                                        <p:tav tm="100000">
                                          <p:val>
                                            <p:fltVal val="1"/>
                                          </p:val>
                                        </p:tav>
                                      </p:tavLst>
                                    </p:anim>
                                    <p:anim calcmode="lin" valueType="num">
                                      <p:cBhvr>
                                        <p:cTn id="9"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6D28A9-4248-4046-AAAA-DE1CA53A43F1}"/>
              </a:ext>
            </a:extLst>
          </p:cNvPr>
          <p:cNvPicPr>
            <a:picLocks noChangeAspect="1"/>
          </p:cNvPicPr>
          <p:nvPr/>
        </p:nvPicPr>
        <p:blipFill>
          <a:blip r:embed="rId3"/>
          <a:stretch>
            <a:fillRect/>
          </a:stretch>
        </p:blipFill>
        <p:spPr>
          <a:xfrm>
            <a:off x="9810716" y="1651180"/>
            <a:ext cx="1905000" cy="1562100"/>
          </a:xfrm>
          <a:prstGeom prst="rect">
            <a:avLst/>
          </a:prstGeom>
        </p:spPr>
      </p:pic>
      <p:sp>
        <p:nvSpPr>
          <p:cNvPr id="2" name="Title 1">
            <a:extLst>
              <a:ext uri="{FF2B5EF4-FFF2-40B4-BE49-F238E27FC236}">
                <a16:creationId xmlns:a16="http://schemas.microsoft.com/office/drawing/2014/main" id="{003F6F97-1074-4EE8-84EB-06E29A3275CA}"/>
              </a:ext>
            </a:extLst>
          </p:cNvPr>
          <p:cNvSpPr>
            <a:spLocks noGrp="1"/>
          </p:cNvSpPr>
          <p:nvPr>
            <p:ph type="title"/>
          </p:nvPr>
        </p:nvSpPr>
        <p:spPr/>
        <p:txBody>
          <a:bodyPr/>
          <a:lstStyle/>
          <a:p>
            <a:r>
              <a:rPr lang="en-US"/>
              <a:t>Description of the Corpus</a:t>
            </a:r>
          </a:p>
        </p:txBody>
      </p:sp>
      <p:sp>
        <p:nvSpPr>
          <p:cNvPr id="3" name="Content Placeholder 2">
            <a:extLst>
              <a:ext uri="{FF2B5EF4-FFF2-40B4-BE49-F238E27FC236}">
                <a16:creationId xmlns:a16="http://schemas.microsoft.com/office/drawing/2014/main" id="{8AE1697C-3690-46A0-90D5-9E7A06FE7806}"/>
              </a:ext>
            </a:extLst>
          </p:cNvPr>
          <p:cNvSpPr>
            <a:spLocks noGrp="1"/>
          </p:cNvSpPr>
          <p:nvPr>
            <p:ph sz="quarter" idx="1"/>
          </p:nvPr>
        </p:nvSpPr>
        <p:spPr/>
        <p:txBody>
          <a:bodyPr vert="horz" lIns="91440" tIns="45720" rIns="91440" bIns="45720" anchor="t">
            <a:normAutofit/>
          </a:bodyPr>
          <a:lstStyle/>
          <a:p>
            <a:r>
              <a:rPr lang="en-US" dirty="0"/>
              <a:t>500 NIH Clinical Center Rehab</a:t>
            </a:r>
            <a:r>
              <a:rPr lang="en-US" baseline="0" dirty="0"/>
              <a:t> Notes</a:t>
            </a:r>
            <a:r>
              <a:rPr lang="en-US" dirty="0"/>
              <a:t> </a:t>
            </a:r>
            <a:endParaRPr lang="en-US" baseline="0" dirty="0"/>
          </a:p>
          <a:p>
            <a:pPr lvl="1"/>
            <a:r>
              <a:rPr lang="en-US" dirty="0"/>
              <a:t>OT, PT, Physiatry, History and Physical Exams</a:t>
            </a:r>
            <a:endParaRPr lang="en-US" altLang="en-US" sz="2400" dirty="0">
              <a:latin typeface="Arial" panose="020B0604020202020204" pitchFamily="34" charset="0"/>
              <a:ea typeface="Times New Roman" panose="02020603050405020304" pitchFamily="18" charset="0"/>
            </a:endParaRPr>
          </a:p>
          <a:p>
            <a:r>
              <a:rPr lang="en-US" altLang="en-US" sz="2400" dirty="0">
                <a:latin typeface="Arial"/>
                <a:cs typeface="Arial"/>
              </a:rPr>
              <a:t>Training/Testing stratified by document type and annotation types</a:t>
            </a:r>
          </a:p>
          <a:p>
            <a:r>
              <a:rPr lang="en-US" altLang="en-US" sz="2400" dirty="0">
                <a:latin typeface="Arial"/>
                <a:ea typeface="Times New Roman" panose="02020603050405020304" pitchFamily="18" charset="0"/>
                <a:cs typeface="Arial"/>
              </a:rPr>
              <a:t>Distribution of Manual Annotations in NIH Records</a:t>
            </a:r>
            <a:endParaRPr lang="en-US" sz="2400" dirty="0">
              <a:latin typeface="Arial"/>
              <a:cs typeface="Arial"/>
            </a:endParaRPr>
          </a:p>
        </p:txBody>
      </p:sp>
      <p:graphicFrame>
        <p:nvGraphicFramePr>
          <p:cNvPr id="8" name="Table 7">
            <a:extLst>
              <a:ext uri="{FF2B5EF4-FFF2-40B4-BE49-F238E27FC236}">
                <a16:creationId xmlns:a16="http://schemas.microsoft.com/office/drawing/2014/main" id="{86EA2B18-C970-4280-BB06-3250E8658A6B}"/>
              </a:ext>
            </a:extLst>
          </p:cNvPr>
          <p:cNvGraphicFramePr>
            <a:graphicFrameLocks noGrp="1"/>
          </p:cNvGraphicFramePr>
          <p:nvPr>
            <p:extLst>
              <p:ext uri="{D42A27DB-BD31-4B8C-83A1-F6EECF244321}">
                <p14:modId xmlns:p14="http://schemas.microsoft.com/office/powerpoint/2010/main" val="3407588401"/>
              </p:ext>
            </p:extLst>
          </p:nvPr>
        </p:nvGraphicFramePr>
        <p:xfrm>
          <a:off x="1277507" y="3478078"/>
          <a:ext cx="6595362" cy="2926080"/>
        </p:xfrm>
        <a:graphic>
          <a:graphicData uri="http://schemas.openxmlformats.org/drawingml/2006/table">
            <a:tbl>
              <a:tblPr firstRow="1" firstCol="1" bandRow="1">
                <a:tableStyleId>{5C22544A-7EE6-4342-B048-85BDC9FD1C3A}</a:tableStyleId>
              </a:tblPr>
              <a:tblGrid>
                <a:gridCol w="2198210">
                  <a:extLst>
                    <a:ext uri="{9D8B030D-6E8A-4147-A177-3AD203B41FA5}">
                      <a16:colId xmlns:a16="http://schemas.microsoft.com/office/drawing/2014/main" val="2339648390"/>
                    </a:ext>
                  </a:extLst>
                </a:gridCol>
                <a:gridCol w="2198210">
                  <a:extLst>
                    <a:ext uri="{9D8B030D-6E8A-4147-A177-3AD203B41FA5}">
                      <a16:colId xmlns:a16="http://schemas.microsoft.com/office/drawing/2014/main" val="2219494606"/>
                    </a:ext>
                  </a:extLst>
                </a:gridCol>
                <a:gridCol w="2198942">
                  <a:extLst>
                    <a:ext uri="{9D8B030D-6E8A-4147-A177-3AD203B41FA5}">
                      <a16:colId xmlns:a16="http://schemas.microsoft.com/office/drawing/2014/main" val="2609809932"/>
                    </a:ext>
                  </a:extLst>
                </a:gridCol>
              </a:tblGrid>
              <a:tr h="248245">
                <a:tc>
                  <a:txBody>
                    <a:bodyPr/>
                    <a:lstStyle/>
                    <a:p>
                      <a:pPr marL="0" marR="0" algn="ctr">
                        <a:spcBef>
                          <a:spcPts val="0"/>
                        </a:spcBef>
                        <a:spcAft>
                          <a:spcPts val="0"/>
                        </a:spcAft>
                      </a:pPr>
                      <a:r>
                        <a:rPr lang="en-US" sz="2400" dirty="0">
                          <a:effectLst/>
                        </a:rPr>
                        <a:t>Annotation Type</a:t>
                      </a:r>
                      <a:endParaRPr lang="en-US" sz="2400"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a:effectLst/>
                        </a:rPr>
                        <a:t>Training</a:t>
                      </a:r>
                      <a:endParaRPr lang="en-US" sz="24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a:effectLst/>
                        </a:rPr>
                        <a:t>Testing</a:t>
                      </a:r>
                      <a:endParaRPr lang="en-US" sz="24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726095770"/>
                  </a:ext>
                </a:extLst>
              </a:tr>
              <a:tr h="248245">
                <a:tc>
                  <a:txBody>
                    <a:bodyPr/>
                    <a:lstStyle/>
                    <a:p>
                      <a:pPr marL="0" marR="0" algn="ctr">
                        <a:spcBef>
                          <a:spcPts val="0"/>
                        </a:spcBef>
                        <a:spcAft>
                          <a:spcPts val="0"/>
                        </a:spcAft>
                      </a:pPr>
                      <a:r>
                        <a:rPr lang="en-US" sz="2400">
                          <a:effectLst/>
                        </a:rPr>
                        <a:t>BF Mention</a:t>
                      </a:r>
                      <a:endParaRPr lang="en-US" sz="24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a:effectLst/>
                        </a:rPr>
                        <a:t>1014</a:t>
                      </a:r>
                      <a:endParaRPr lang="en-US" sz="24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a:effectLst/>
                        </a:rPr>
                        <a:t>403</a:t>
                      </a:r>
                      <a:endParaRPr lang="en-US" sz="24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4022074555"/>
                  </a:ext>
                </a:extLst>
              </a:tr>
              <a:tr h="248245">
                <a:tc>
                  <a:txBody>
                    <a:bodyPr/>
                    <a:lstStyle/>
                    <a:p>
                      <a:pPr marL="0" marR="0" algn="ctr">
                        <a:spcBef>
                          <a:spcPts val="0"/>
                        </a:spcBef>
                        <a:spcAft>
                          <a:spcPts val="0"/>
                        </a:spcAft>
                      </a:pPr>
                      <a:r>
                        <a:rPr lang="en-US" sz="2400">
                          <a:effectLst/>
                        </a:rPr>
                        <a:t>Strength</a:t>
                      </a:r>
                      <a:endParaRPr lang="en-US" sz="24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a:effectLst/>
                        </a:rPr>
                        <a:t>917</a:t>
                      </a:r>
                      <a:endParaRPr lang="en-US" sz="24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a:effectLst/>
                        </a:rPr>
                        <a:t>417</a:t>
                      </a:r>
                      <a:endParaRPr lang="en-US" sz="24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363612563"/>
                  </a:ext>
                </a:extLst>
              </a:tr>
              <a:tr h="248245">
                <a:tc>
                  <a:txBody>
                    <a:bodyPr/>
                    <a:lstStyle/>
                    <a:p>
                      <a:pPr marL="0" marR="0" algn="ctr">
                        <a:spcBef>
                          <a:spcPts val="0"/>
                        </a:spcBef>
                        <a:spcAft>
                          <a:spcPts val="0"/>
                        </a:spcAft>
                      </a:pPr>
                      <a:r>
                        <a:rPr lang="en-US" sz="2400">
                          <a:effectLst/>
                        </a:rPr>
                        <a:t>ROM</a:t>
                      </a:r>
                      <a:endParaRPr lang="en-US" sz="24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a:effectLst/>
                        </a:rPr>
                        <a:t>482</a:t>
                      </a:r>
                      <a:endParaRPr lang="en-US" sz="24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a:effectLst/>
                        </a:rPr>
                        <a:t>221</a:t>
                      </a:r>
                      <a:endParaRPr lang="en-US" sz="24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51972648"/>
                  </a:ext>
                </a:extLst>
              </a:tr>
              <a:tr h="248245">
                <a:tc>
                  <a:txBody>
                    <a:bodyPr/>
                    <a:lstStyle/>
                    <a:p>
                      <a:pPr marL="0" marR="0" algn="ctr">
                        <a:spcBef>
                          <a:spcPts val="0"/>
                        </a:spcBef>
                        <a:spcAft>
                          <a:spcPts val="0"/>
                        </a:spcAft>
                      </a:pPr>
                      <a:r>
                        <a:rPr lang="en-US" sz="2400">
                          <a:effectLst/>
                        </a:rPr>
                        <a:t>Reflex</a:t>
                      </a:r>
                      <a:endParaRPr lang="en-US" sz="24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a:effectLst/>
                        </a:rPr>
                        <a:t>32</a:t>
                      </a:r>
                      <a:endParaRPr lang="en-US" sz="24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a:effectLst/>
                        </a:rPr>
                        <a:t>8</a:t>
                      </a:r>
                      <a:endParaRPr lang="en-US" sz="24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458801584"/>
                  </a:ext>
                </a:extLst>
              </a:tr>
              <a:tr h="248245">
                <a:tc>
                  <a:txBody>
                    <a:bodyPr/>
                    <a:lstStyle/>
                    <a:p>
                      <a:pPr marL="0" marR="0" algn="ctr">
                        <a:spcBef>
                          <a:spcPts val="0"/>
                        </a:spcBef>
                        <a:spcAft>
                          <a:spcPts val="0"/>
                        </a:spcAft>
                      </a:pPr>
                      <a:r>
                        <a:rPr lang="en-US" sz="2400">
                          <a:effectLst/>
                        </a:rPr>
                        <a:t>Body Location</a:t>
                      </a:r>
                      <a:endParaRPr lang="en-US" sz="24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a:effectLst/>
                        </a:rPr>
                        <a:t>1001</a:t>
                      </a:r>
                      <a:endParaRPr lang="en-US" sz="24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a:effectLst/>
                        </a:rPr>
                        <a:t>361</a:t>
                      </a:r>
                      <a:endParaRPr lang="en-US" sz="24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4230958708"/>
                  </a:ext>
                </a:extLst>
              </a:tr>
              <a:tr h="248245">
                <a:tc>
                  <a:txBody>
                    <a:bodyPr/>
                    <a:lstStyle/>
                    <a:p>
                      <a:pPr marL="0" marR="0" algn="ctr">
                        <a:spcBef>
                          <a:spcPts val="0"/>
                        </a:spcBef>
                        <a:spcAft>
                          <a:spcPts val="0"/>
                        </a:spcAft>
                      </a:pPr>
                      <a:r>
                        <a:rPr lang="en-US" sz="2400">
                          <a:effectLst/>
                        </a:rPr>
                        <a:t>Qualifiers</a:t>
                      </a:r>
                      <a:endParaRPr lang="en-US" sz="24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a:effectLst/>
                        </a:rPr>
                        <a:t>1014</a:t>
                      </a:r>
                      <a:endParaRPr lang="en-US" sz="24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dirty="0">
                          <a:effectLst/>
                        </a:rPr>
                        <a:t>660</a:t>
                      </a:r>
                      <a:endParaRPr lang="en-US" sz="2400"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4017495710"/>
                  </a:ext>
                </a:extLst>
              </a:tr>
            </a:tbl>
          </a:graphicData>
        </a:graphic>
      </p:graphicFrame>
      <p:pic>
        <p:nvPicPr>
          <p:cNvPr id="6" name="Picture 5">
            <a:extLst>
              <a:ext uri="{FF2B5EF4-FFF2-40B4-BE49-F238E27FC236}">
                <a16:creationId xmlns:a16="http://schemas.microsoft.com/office/drawing/2014/main" id="{937E13A7-8246-49D0-A715-40E4A5F090D4}"/>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1915" l="10000" r="90000">
                        <a14:foregroundMark x1="48182" y1="79362" x2="48182" y2="79362"/>
                        <a14:foregroundMark x1="51818" y1="79574" x2="51818" y2="79574"/>
                        <a14:foregroundMark x1="27273" y1="86809" x2="27273" y2="86809"/>
                        <a14:foregroundMark x1="38000" y1="91915" x2="38000" y2="91915"/>
                      </a14:backgroundRemoval>
                    </a14:imgEffect>
                  </a14:imgLayer>
                </a14:imgProps>
              </a:ext>
            </a:extLst>
          </a:blip>
          <a:srcRect l="33433" t="19486" r="36660"/>
          <a:stretch/>
        </p:blipFill>
        <p:spPr>
          <a:xfrm>
            <a:off x="9810716" y="3988146"/>
            <a:ext cx="2207553" cy="2539307"/>
          </a:xfrm>
          <a:prstGeom prst="rect">
            <a:avLst/>
          </a:prstGeom>
        </p:spPr>
      </p:pic>
      <p:sp>
        <p:nvSpPr>
          <p:cNvPr id="4" name="Speech Bubble: Oval 3">
            <a:extLst>
              <a:ext uri="{FF2B5EF4-FFF2-40B4-BE49-F238E27FC236}">
                <a16:creationId xmlns:a16="http://schemas.microsoft.com/office/drawing/2014/main" id="{B35ADA12-36AF-4EB5-900A-D07D767396D4}"/>
              </a:ext>
            </a:extLst>
          </p:cNvPr>
          <p:cNvSpPr/>
          <p:nvPr/>
        </p:nvSpPr>
        <p:spPr>
          <a:xfrm>
            <a:off x="7716644" y="3626203"/>
            <a:ext cx="2442225" cy="1349298"/>
          </a:xfrm>
          <a:prstGeom prst="wedgeEllipseCallout">
            <a:avLst>
              <a:gd name="adj1" fmla="val 75056"/>
              <a:gd name="adj2" fmla="val 71721"/>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Training/Testing are similar populations</a:t>
            </a:r>
          </a:p>
        </p:txBody>
      </p:sp>
      <p:sp>
        <p:nvSpPr>
          <p:cNvPr id="7" name="Rectangle 6">
            <a:extLst>
              <a:ext uri="{FF2B5EF4-FFF2-40B4-BE49-F238E27FC236}">
                <a16:creationId xmlns:a16="http://schemas.microsoft.com/office/drawing/2014/main" id="{8B42A239-1369-436A-AD06-DF9AAD4F5F69}"/>
              </a:ext>
            </a:extLst>
          </p:cNvPr>
          <p:cNvSpPr/>
          <p:nvPr/>
        </p:nvSpPr>
        <p:spPr>
          <a:xfrm>
            <a:off x="1226634" y="3429000"/>
            <a:ext cx="6757639" cy="304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250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1483E-B5A4-47B8-9A16-36966061008A}"/>
              </a:ext>
            </a:extLst>
          </p:cNvPr>
          <p:cNvSpPr>
            <a:spLocks noGrp="1"/>
          </p:cNvSpPr>
          <p:nvPr>
            <p:ph type="title"/>
          </p:nvPr>
        </p:nvSpPr>
        <p:spPr/>
        <p:txBody>
          <a:bodyPr vert="horz" lIns="91440" tIns="45720" rIns="91440" bIns="45720" anchor="ctr">
            <a:normAutofit/>
          </a:bodyPr>
          <a:lstStyle/>
          <a:p>
            <a:r>
              <a:rPr lang="en-US" sz="4000" dirty="0"/>
              <a:t>Annotators and Inter-Rater Reliability</a:t>
            </a:r>
          </a:p>
        </p:txBody>
      </p:sp>
      <p:sp>
        <p:nvSpPr>
          <p:cNvPr id="3" name="Content Placeholder 2">
            <a:extLst>
              <a:ext uri="{FF2B5EF4-FFF2-40B4-BE49-F238E27FC236}">
                <a16:creationId xmlns:a16="http://schemas.microsoft.com/office/drawing/2014/main" id="{410BE0ED-C66F-4286-BB61-5712EA00DA35}"/>
              </a:ext>
            </a:extLst>
          </p:cNvPr>
          <p:cNvSpPr>
            <a:spLocks noGrp="1"/>
          </p:cNvSpPr>
          <p:nvPr>
            <p:ph sz="quarter" idx="1"/>
          </p:nvPr>
        </p:nvSpPr>
        <p:spPr>
          <a:xfrm>
            <a:off x="816863" y="1600200"/>
            <a:ext cx="9962207" cy="1298989"/>
          </a:xfrm>
        </p:spPr>
        <p:txBody>
          <a:bodyPr>
            <a:normAutofit lnSpcReduction="10000"/>
          </a:bodyPr>
          <a:lstStyle/>
          <a:p>
            <a:r>
              <a:rPr lang="en-US" sz="2400" dirty="0"/>
              <a:t>These annotations are well vetted, quality </a:t>
            </a:r>
          </a:p>
          <a:p>
            <a:r>
              <a:rPr lang="en-US" sz="2400" dirty="0"/>
              <a:t>Annotator was supervised by Experienced PT/OT Clinicians</a:t>
            </a:r>
          </a:p>
          <a:p>
            <a:r>
              <a:rPr lang="en-US" sz="2400" dirty="0"/>
              <a:t>Second annotator trained on NIH Records, IRR with First Annotator =  .70 </a:t>
            </a:r>
          </a:p>
          <a:p>
            <a:endParaRPr lang="en-US" sz="2400" dirty="0"/>
          </a:p>
        </p:txBody>
      </p:sp>
      <p:sp>
        <p:nvSpPr>
          <p:cNvPr id="4" name="Arrow: Right 3">
            <a:extLst>
              <a:ext uri="{FF2B5EF4-FFF2-40B4-BE49-F238E27FC236}">
                <a16:creationId xmlns:a16="http://schemas.microsoft.com/office/drawing/2014/main" id="{833B4356-B550-40AC-9249-0CD85DCE3A7B}"/>
              </a:ext>
            </a:extLst>
          </p:cNvPr>
          <p:cNvSpPr/>
          <p:nvPr/>
        </p:nvSpPr>
        <p:spPr>
          <a:xfrm>
            <a:off x="1728061" y="4619788"/>
            <a:ext cx="2824870" cy="6276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NIH Records</a:t>
            </a:r>
          </a:p>
        </p:txBody>
      </p:sp>
      <p:pic>
        <p:nvPicPr>
          <p:cNvPr id="6" name="Picture 5" descr="Two people wearing costumes&#10;&#10;Description automatically generated with low confidence">
            <a:extLst>
              <a:ext uri="{FF2B5EF4-FFF2-40B4-BE49-F238E27FC236}">
                <a16:creationId xmlns:a16="http://schemas.microsoft.com/office/drawing/2014/main" id="{0BB6A337-FFF5-4F43-BF9D-E481CD876B9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600" b="97600" l="50521" r="78125">
                        <a14:foregroundMark x1="59896" y1="23000" x2="59896" y2="23000"/>
                        <a14:foregroundMark x1="56250" y1="18200" x2="64792" y2="15800"/>
                        <a14:foregroundMark x1="64792" y1="15800" x2="60104" y2="26000"/>
                        <a14:foregroundMark x1="60104" y1="26000" x2="54375" y2="26400"/>
                        <a14:foregroundMark x1="54375" y1="26400" x2="55937" y2="20200"/>
                        <a14:foregroundMark x1="54375" y1="15000" x2="54375" y2="15000"/>
                        <a14:foregroundMark x1="54896" y1="13000" x2="54896" y2="13000"/>
                        <a14:foregroundMark x1="54167" y1="13600" x2="59375" y2="4200"/>
                        <a14:foregroundMark x1="59375" y1="4200" x2="66875" y2="2600"/>
                        <a14:foregroundMark x1="66875" y1="2600" x2="70833" y2="11200"/>
                        <a14:foregroundMark x1="70833" y1="11200" x2="55104" y2="14000"/>
                        <a14:foregroundMark x1="71250" y1="12600" x2="71250" y2="12600"/>
                        <a14:foregroundMark x1="64688" y1="20400" x2="64688" y2="20400"/>
                        <a14:foregroundMark x1="63854" y1="20400" x2="63854" y2="20400"/>
                        <a14:foregroundMark x1="78125" y1="65600" x2="78125" y2="65600"/>
                        <a14:foregroundMark x1="66771" y1="86800" x2="66771" y2="86800"/>
                        <a14:foregroundMark x1="66042" y1="89200" x2="66042" y2="89200"/>
                        <a14:foregroundMark x1="59583" y1="77000" x2="59583" y2="77000"/>
                        <a14:foregroundMark x1="58333" y1="74800" x2="59583" y2="75600"/>
                        <a14:foregroundMark x1="58854" y1="93400" x2="64375" y2="96000"/>
                        <a14:foregroundMark x1="64375" y1="96000" x2="56354" y2="97600"/>
                        <a14:foregroundMark x1="56354" y1="97600" x2="60313" y2="93200"/>
                        <a14:foregroundMark x1="60833" y1="78000" x2="60833" y2="78000"/>
                        <a14:foregroundMark x1="71146" y1="16800" x2="71146" y2="16800"/>
                        <a14:foregroundMark x1="57813" y1="23200" x2="57813" y2="23200"/>
                      </a14:backgroundRemoval>
                    </a14:imgEffect>
                  </a14:imgLayer>
                </a14:imgProps>
              </a:ext>
            </a:extLst>
          </a:blip>
          <a:srcRect l="47232" r="19294"/>
          <a:stretch/>
        </p:blipFill>
        <p:spPr>
          <a:xfrm>
            <a:off x="1923822" y="3406037"/>
            <a:ext cx="834876" cy="1298989"/>
          </a:xfrm>
          <a:prstGeom prst="rect">
            <a:avLst/>
          </a:prstGeom>
        </p:spPr>
      </p:pic>
      <p:pic>
        <p:nvPicPr>
          <p:cNvPr id="7" name="Picture 6">
            <a:extLst>
              <a:ext uri="{FF2B5EF4-FFF2-40B4-BE49-F238E27FC236}">
                <a16:creationId xmlns:a16="http://schemas.microsoft.com/office/drawing/2014/main" id="{884A9F25-697B-4299-97BB-037A347313E7}"/>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4834" b="93878" l="10000" r="90000">
                        <a14:foregroundMark x1="44722" y1="8915" x2="44722" y2="8915"/>
                        <a14:foregroundMark x1="48333" y1="4834" x2="48333" y2="4834"/>
                        <a14:foregroundMark x1="88056" y1="90548" x2="88056" y2="90548"/>
                        <a14:foregroundMark x1="14167" y1="93878" x2="14167" y2="93878"/>
                      </a14:backgroundRemoval>
                    </a14:imgEffect>
                  </a14:imgLayer>
                </a14:imgProps>
              </a:ext>
            </a:extLst>
          </a:blip>
          <a:srcRect l="3287" t="-3706" r="-3287" b="54024"/>
          <a:stretch/>
        </p:blipFill>
        <p:spPr>
          <a:xfrm>
            <a:off x="4339073" y="3210849"/>
            <a:ext cx="1035455" cy="1330380"/>
          </a:xfrm>
          <a:prstGeom prst="rect">
            <a:avLst/>
          </a:prstGeom>
        </p:spPr>
      </p:pic>
      <p:sp>
        <p:nvSpPr>
          <p:cNvPr id="8" name="Rectangle 7">
            <a:extLst>
              <a:ext uri="{FF2B5EF4-FFF2-40B4-BE49-F238E27FC236}">
                <a16:creationId xmlns:a16="http://schemas.microsoft.com/office/drawing/2014/main" id="{1D8CC15D-9982-421B-8017-00C4D81B43CA}"/>
              </a:ext>
            </a:extLst>
          </p:cNvPr>
          <p:cNvSpPr/>
          <p:nvPr/>
        </p:nvSpPr>
        <p:spPr>
          <a:xfrm>
            <a:off x="4552931" y="4601086"/>
            <a:ext cx="139485" cy="665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4B83B249-5857-479A-A3F8-6F2BDDD02AAC}"/>
              </a:ext>
            </a:extLst>
          </p:cNvPr>
          <p:cNvSpPr/>
          <p:nvPr/>
        </p:nvSpPr>
        <p:spPr>
          <a:xfrm>
            <a:off x="4812051" y="5474546"/>
            <a:ext cx="3947570" cy="665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SSA Records (274 pages to date)</a:t>
            </a:r>
          </a:p>
        </p:txBody>
      </p:sp>
      <p:sp>
        <p:nvSpPr>
          <p:cNvPr id="11" name="Arrow: Left-Right 10">
            <a:extLst>
              <a:ext uri="{FF2B5EF4-FFF2-40B4-BE49-F238E27FC236}">
                <a16:creationId xmlns:a16="http://schemas.microsoft.com/office/drawing/2014/main" id="{F4AEE9B6-5BF3-47A0-A474-F54FDA6079EA}"/>
              </a:ext>
            </a:extLst>
          </p:cNvPr>
          <p:cNvSpPr/>
          <p:nvPr/>
        </p:nvSpPr>
        <p:spPr>
          <a:xfrm>
            <a:off x="2758698" y="3406037"/>
            <a:ext cx="1706471" cy="68450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IRR on NIH Records</a:t>
            </a:r>
          </a:p>
        </p:txBody>
      </p:sp>
      <p:pic>
        <p:nvPicPr>
          <p:cNvPr id="13" name="Picture 12">
            <a:extLst>
              <a:ext uri="{FF2B5EF4-FFF2-40B4-BE49-F238E27FC236}">
                <a16:creationId xmlns:a16="http://schemas.microsoft.com/office/drawing/2014/main" id="{11CD93C1-0F87-455E-AD4C-8E936B924550}"/>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203" b="90000" l="8000" r="93556">
                        <a14:foregroundMark x1="45111" y1="9937" x2="45111" y2="9937"/>
                        <a14:foregroundMark x1="43111" y1="6203" x2="43111" y2="6203"/>
                        <a14:foregroundMark x1="93556" y1="40000" x2="93556" y2="40000"/>
                        <a14:foregroundMark x1="8000" y1="41835" x2="8000" y2="41835"/>
                      </a14:backgroundRemoval>
                    </a14:imgEffect>
                  </a14:imgLayer>
                </a14:imgProps>
              </a:ext>
            </a:extLst>
          </a:blip>
          <a:stretch>
            <a:fillRect/>
          </a:stretch>
        </p:blipFill>
        <p:spPr>
          <a:xfrm>
            <a:off x="5504589" y="4358282"/>
            <a:ext cx="808348" cy="1419099"/>
          </a:xfrm>
          <a:prstGeom prst="rect">
            <a:avLst/>
          </a:prstGeom>
        </p:spPr>
      </p:pic>
      <p:sp>
        <p:nvSpPr>
          <p:cNvPr id="14" name="Arrow: Left-Right 13">
            <a:extLst>
              <a:ext uri="{FF2B5EF4-FFF2-40B4-BE49-F238E27FC236}">
                <a16:creationId xmlns:a16="http://schemas.microsoft.com/office/drawing/2014/main" id="{46D6D33A-F538-4B00-B0F5-421D70D097C1}"/>
              </a:ext>
            </a:extLst>
          </p:cNvPr>
          <p:cNvSpPr/>
          <p:nvPr/>
        </p:nvSpPr>
        <p:spPr>
          <a:xfrm rot="3401195">
            <a:off x="4659997" y="4405566"/>
            <a:ext cx="1501298" cy="65356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IIR on SSA Records</a:t>
            </a:r>
          </a:p>
        </p:txBody>
      </p:sp>
      <p:sp>
        <p:nvSpPr>
          <p:cNvPr id="15" name="Arrow: Curved Down 14">
            <a:extLst>
              <a:ext uri="{FF2B5EF4-FFF2-40B4-BE49-F238E27FC236}">
                <a16:creationId xmlns:a16="http://schemas.microsoft.com/office/drawing/2014/main" id="{46D4748C-27BD-418C-BFF8-9DEF01974A54}"/>
              </a:ext>
            </a:extLst>
          </p:cNvPr>
          <p:cNvSpPr/>
          <p:nvPr/>
        </p:nvSpPr>
        <p:spPr>
          <a:xfrm rot="14279723">
            <a:off x="4597296" y="4694641"/>
            <a:ext cx="988152" cy="477973"/>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hought Bubble: Cloud 20">
            <a:extLst>
              <a:ext uri="{FF2B5EF4-FFF2-40B4-BE49-F238E27FC236}">
                <a16:creationId xmlns:a16="http://schemas.microsoft.com/office/drawing/2014/main" id="{65EBD967-FB44-4170-AA1C-DF148D498A0E}"/>
              </a:ext>
            </a:extLst>
          </p:cNvPr>
          <p:cNvSpPr/>
          <p:nvPr/>
        </p:nvSpPr>
        <p:spPr>
          <a:xfrm>
            <a:off x="7092235" y="3038257"/>
            <a:ext cx="3612207" cy="1675564"/>
          </a:xfrm>
          <a:prstGeom prst="cloudCallout">
            <a:avLst>
              <a:gd name="adj1" fmla="val -101005"/>
              <a:gd name="adj2" fmla="val -157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Take Home Message: This task is not too hard </a:t>
            </a:r>
          </a:p>
        </p:txBody>
      </p:sp>
      <p:graphicFrame>
        <p:nvGraphicFramePr>
          <p:cNvPr id="5" name="Table 9">
            <a:extLst>
              <a:ext uri="{FF2B5EF4-FFF2-40B4-BE49-F238E27FC236}">
                <a16:creationId xmlns:a16="http://schemas.microsoft.com/office/drawing/2014/main" id="{025B440E-3B07-4107-8AF5-2B0BCF529302}"/>
              </a:ext>
            </a:extLst>
          </p:cNvPr>
          <p:cNvGraphicFramePr>
            <a:graphicFrameLocks noGrp="1"/>
          </p:cNvGraphicFramePr>
          <p:nvPr>
            <p:extLst>
              <p:ext uri="{D42A27DB-BD31-4B8C-83A1-F6EECF244321}">
                <p14:modId xmlns:p14="http://schemas.microsoft.com/office/powerpoint/2010/main" val="2940587744"/>
              </p:ext>
            </p:extLst>
          </p:nvPr>
        </p:nvGraphicFramePr>
        <p:xfrm>
          <a:off x="2580969" y="4826468"/>
          <a:ext cx="2465753" cy="1752600"/>
        </p:xfrm>
        <a:graphic>
          <a:graphicData uri="http://schemas.openxmlformats.org/drawingml/2006/table">
            <a:tbl>
              <a:tblPr firstRow="1" bandRow="1">
                <a:tableStyleId>{5C22544A-7EE6-4342-B048-85BDC9FD1C3A}</a:tableStyleId>
              </a:tblPr>
              <a:tblGrid>
                <a:gridCol w="802112">
                  <a:extLst>
                    <a:ext uri="{9D8B030D-6E8A-4147-A177-3AD203B41FA5}">
                      <a16:colId xmlns:a16="http://schemas.microsoft.com/office/drawing/2014/main" val="2597141294"/>
                    </a:ext>
                  </a:extLst>
                </a:gridCol>
                <a:gridCol w="870515">
                  <a:extLst>
                    <a:ext uri="{9D8B030D-6E8A-4147-A177-3AD203B41FA5}">
                      <a16:colId xmlns:a16="http://schemas.microsoft.com/office/drawing/2014/main" val="1742280633"/>
                    </a:ext>
                  </a:extLst>
                </a:gridCol>
                <a:gridCol w="793126">
                  <a:extLst>
                    <a:ext uri="{9D8B030D-6E8A-4147-A177-3AD203B41FA5}">
                      <a16:colId xmlns:a16="http://schemas.microsoft.com/office/drawing/2014/main" val="4191171686"/>
                    </a:ext>
                  </a:extLst>
                </a:gridCol>
              </a:tblGrid>
              <a:tr h="370840">
                <a:tc>
                  <a:txBody>
                    <a:bodyPr/>
                    <a:lstStyle/>
                    <a:p>
                      <a:r>
                        <a:rPr lang="en-US" dirty="0"/>
                        <a:t>Round</a:t>
                      </a:r>
                    </a:p>
                  </a:txBody>
                  <a:tcPr/>
                </a:tc>
                <a:tc>
                  <a:txBody>
                    <a:bodyPr/>
                    <a:lstStyle/>
                    <a:p>
                      <a:r>
                        <a:rPr lang="en-US" dirty="0"/>
                        <a:t>Macro F1</a:t>
                      </a:r>
                    </a:p>
                  </a:txBody>
                  <a:tcPr/>
                </a:tc>
                <a:tc>
                  <a:txBody>
                    <a:bodyPr/>
                    <a:lstStyle/>
                    <a:p>
                      <a:r>
                        <a:rPr lang="en-US" dirty="0"/>
                        <a:t>BF </a:t>
                      </a:r>
                    </a:p>
                    <a:p>
                      <a:r>
                        <a:rPr lang="en-US" dirty="0"/>
                        <a:t>F1</a:t>
                      </a:r>
                    </a:p>
                  </a:txBody>
                  <a:tcPr/>
                </a:tc>
                <a:extLst>
                  <a:ext uri="{0D108BD9-81ED-4DB2-BD59-A6C34878D82A}">
                    <a16:rowId xmlns:a16="http://schemas.microsoft.com/office/drawing/2014/main" val="906962145"/>
                  </a:ext>
                </a:extLst>
              </a:tr>
              <a:tr h="370840">
                <a:tc>
                  <a:txBody>
                    <a:bodyPr/>
                    <a:lstStyle/>
                    <a:p>
                      <a:r>
                        <a:rPr lang="en-US" dirty="0"/>
                        <a:t>1</a:t>
                      </a:r>
                    </a:p>
                  </a:txBody>
                  <a:tcPr/>
                </a:tc>
                <a:tc>
                  <a:txBody>
                    <a:bodyPr/>
                    <a:lstStyle/>
                    <a:p>
                      <a:r>
                        <a:rPr lang="en-US" dirty="0"/>
                        <a:t>.52</a:t>
                      </a:r>
                    </a:p>
                  </a:txBody>
                  <a:tcPr/>
                </a:tc>
                <a:tc>
                  <a:txBody>
                    <a:bodyPr/>
                    <a:lstStyle/>
                    <a:p>
                      <a:r>
                        <a:rPr lang="en-US" dirty="0"/>
                        <a:t>.38</a:t>
                      </a:r>
                    </a:p>
                  </a:txBody>
                  <a:tcPr/>
                </a:tc>
                <a:extLst>
                  <a:ext uri="{0D108BD9-81ED-4DB2-BD59-A6C34878D82A}">
                    <a16:rowId xmlns:a16="http://schemas.microsoft.com/office/drawing/2014/main" val="923250559"/>
                  </a:ext>
                </a:extLst>
              </a:tr>
              <a:tr h="370840">
                <a:tc>
                  <a:txBody>
                    <a:bodyPr/>
                    <a:lstStyle/>
                    <a:p>
                      <a:r>
                        <a:rPr lang="en-US" dirty="0"/>
                        <a:t>2</a:t>
                      </a:r>
                    </a:p>
                  </a:txBody>
                  <a:tcPr/>
                </a:tc>
                <a:tc>
                  <a:txBody>
                    <a:bodyPr/>
                    <a:lstStyle/>
                    <a:p>
                      <a:r>
                        <a:rPr lang="en-US" dirty="0"/>
                        <a:t>.57</a:t>
                      </a:r>
                    </a:p>
                  </a:txBody>
                  <a:tcPr/>
                </a:tc>
                <a:tc>
                  <a:txBody>
                    <a:bodyPr/>
                    <a:lstStyle/>
                    <a:p>
                      <a:r>
                        <a:rPr lang="en-US" dirty="0"/>
                        <a:t>.52</a:t>
                      </a:r>
                    </a:p>
                  </a:txBody>
                  <a:tcPr/>
                </a:tc>
                <a:extLst>
                  <a:ext uri="{0D108BD9-81ED-4DB2-BD59-A6C34878D82A}">
                    <a16:rowId xmlns:a16="http://schemas.microsoft.com/office/drawing/2014/main" val="584264221"/>
                  </a:ext>
                </a:extLst>
              </a:tr>
              <a:tr h="370840">
                <a:tc>
                  <a:txBody>
                    <a:bodyPr/>
                    <a:lstStyle/>
                    <a:p>
                      <a:r>
                        <a:rPr lang="en-US" dirty="0"/>
                        <a:t>3</a:t>
                      </a:r>
                    </a:p>
                  </a:txBody>
                  <a:tcPr/>
                </a:tc>
                <a:tc>
                  <a:txBody>
                    <a:bodyPr/>
                    <a:lstStyle/>
                    <a:p>
                      <a:r>
                        <a:rPr lang="en-US" dirty="0"/>
                        <a:t>.77</a:t>
                      </a:r>
                    </a:p>
                  </a:txBody>
                  <a:tcPr/>
                </a:tc>
                <a:tc>
                  <a:txBody>
                    <a:bodyPr/>
                    <a:lstStyle/>
                    <a:p>
                      <a:r>
                        <a:rPr lang="en-US" dirty="0"/>
                        <a:t>.71</a:t>
                      </a:r>
                    </a:p>
                  </a:txBody>
                  <a:tcPr/>
                </a:tc>
                <a:extLst>
                  <a:ext uri="{0D108BD9-81ED-4DB2-BD59-A6C34878D82A}">
                    <a16:rowId xmlns:a16="http://schemas.microsoft.com/office/drawing/2014/main" val="2820296857"/>
                  </a:ext>
                </a:extLst>
              </a:tr>
            </a:tbl>
          </a:graphicData>
        </a:graphic>
      </p:graphicFrame>
      <p:pic>
        <p:nvPicPr>
          <p:cNvPr id="12" name="Picture 11">
            <a:extLst>
              <a:ext uri="{FF2B5EF4-FFF2-40B4-BE49-F238E27FC236}">
                <a16:creationId xmlns:a16="http://schemas.microsoft.com/office/drawing/2014/main" id="{6CDA3C31-EC6C-4FAA-9E7B-E82A638D7EC4}"/>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0000" b="90000" l="10000" r="90000">
                        <a14:foregroundMark x1="63309" y1="68859" x2="63309" y2="68859"/>
                        <a14:backgroundMark x1="63129" y1="56079" x2="63129" y2="56079"/>
                        <a14:backgroundMark x1="45624" y1="87965" x2="45624" y2="87965"/>
                        <a14:backgroundMark x1="38429" y1="71960" x2="38429" y2="71960"/>
                        <a14:backgroundMark x1="64808" y1="54715" x2="64808" y2="54715"/>
                        <a14:backgroundMark x1="70144" y1="50868" x2="70144" y2="50868"/>
                        <a14:backgroundMark x1="69484" y1="50993" x2="69484" y2="50993"/>
                        <a14:backgroundMark x1="52218" y1="49628" x2="52218" y2="49628"/>
                      </a14:backgroundRemoval>
                    </a14:imgEffect>
                  </a14:imgLayer>
                </a14:imgProps>
              </a:ext>
            </a:extLst>
          </a:blip>
          <a:srcRect l="41656" t="8944" r="28152" b="10139"/>
          <a:stretch/>
        </p:blipFill>
        <p:spPr>
          <a:xfrm flipH="1">
            <a:off x="1144524" y="4567180"/>
            <a:ext cx="1517759" cy="1963302"/>
          </a:xfrm>
          <a:prstGeom prst="rect">
            <a:avLst/>
          </a:prstGeom>
        </p:spPr>
      </p:pic>
    </p:spTree>
    <p:extLst>
      <p:ext uri="{BB962C8B-B14F-4D97-AF65-F5344CB8AC3E}">
        <p14:creationId xmlns:p14="http://schemas.microsoft.com/office/powerpoint/2010/main" val="3001048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par>
                          <p:cTn id="7" fill="hold">
                            <p:stCondLst>
                              <p:cond delay="0"/>
                            </p:stCondLst>
                            <p:childTnLst>
                              <p:par>
                                <p:cTn id="8" presetID="31"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1000" fill="hold"/>
                                        <p:tgtEl>
                                          <p:spTgt spid="7"/>
                                        </p:tgtEl>
                                        <p:attrNameLst>
                                          <p:attrName>ppt_w</p:attrName>
                                        </p:attrNameLst>
                                      </p:cBhvr>
                                      <p:tavLst>
                                        <p:tav tm="0">
                                          <p:val>
                                            <p:fltVal val="0"/>
                                          </p:val>
                                        </p:tav>
                                        <p:tav tm="100000">
                                          <p:val>
                                            <p:strVal val="#ppt_w"/>
                                          </p:val>
                                        </p:tav>
                                      </p:tavLst>
                                    </p:anim>
                                    <p:anim calcmode="lin" valueType="num">
                                      <p:cBhvr>
                                        <p:cTn id="11" dur="1000" fill="hold"/>
                                        <p:tgtEl>
                                          <p:spTgt spid="7"/>
                                        </p:tgtEl>
                                        <p:attrNameLst>
                                          <p:attrName>ppt_h</p:attrName>
                                        </p:attrNameLst>
                                      </p:cBhvr>
                                      <p:tavLst>
                                        <p:tav tm="0">
                                          <p:val>
                                            <p:fltVal val="0"/>
                                          </p:val>
                                        </p:tav>
                                        <p:tav tm="100000">
                                          <p:val>
                                            <p:strVal val="#ppt_h"/>
                                          </p:val>
                                        </p:tav>
                                      </p:tavLst>
                                    </p:anim>
                                    <p:anim calcmode="lin" valueType="num">
                                      <p:cBhvr>
                                        <p:cTn id="12" dur="1000" fill="hold"/>
                                        <p:tgtEl>
                                          <p:spTgt spid="7"/>
                                        </p:tgtEl>
                                        <p:attrNameLst>
                                          <p:attrName>style.rotation</p:attrName>
                                        </p:attrNameLst>
                                      </p:cBhvr>
                                      <p:tavLst>
                                        <p:tav tm="0">
                                          <p:val>
                                            <p:fltVal val="90"/>
                                          </p:val>
                                        </p:tav>
                                        <p:tav tm="100000">
                                          <p:val>
                                            <p:fltVal val="0"/>
                                          </p:val>
                                        </p:tav>
                                      </p:tavLst>
                                    </p:anim>
                                    <p:animEffect transition="in" filter="fade">
                                      <p:cBhvr>
                                        <p:cTn id="13" dur="10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p:cTn id="18" dur="1000" fill="hold"/>
                                        <p:tgtEl>
                                          <p:spTgt spid="11"/>
                                        </p:tgtEl>
                                        <p:attrNameLst>
                                          <p:attrName>ppt_w</p:attrName>
                                        </p:attrNameLst>
                                      </p:cBhvr>
                                      <p:tavLst>
                                        <p:tav tm="0">
                                          <p:val>
                                            <p:fltVal val="0"/>
                                          </p:val>
                                        </p:tav>
                                        <p:tav tm="100000">
                                          <p:val>
                                            <p:strVal val="#ppt_w"/>
                                          </p:val>
                                        </p:tav>
                                      </p:tavLst>
                                    </p:anim>
                                    <p:anim calcmode="lin" valueType="num">
                                      <p:cBhvr>
                                        <p:cTn id="19" dur="1000" fill="hold"/>
                                        <p:tgtEl>
                                          <p:spTgt spid="11"/>
                                        </p:tgtEl>
                                        <p:attrNameLst>
                                          <p:attrName>ppt_h</p:attrName>
                                        </p:attrNameLst>
                                      </p:cBhvr>
                                      <p:tavLst>
                                        <p:tav tm="0">
                                          <p:val>
                                            <p:fltVal val="0"/>
                                          </p:val>
                                        </p:tav>
                                        <p:tav tm="100000">
                                          <p:val>
                                            <p:strVal val="#ppt_h"/>
                                          </p:val>
                                        </p:tav>
                                      </p:tavLst>
                                    </p:anim>
                                    <p:anim calcmode="lin" valueType="num">
                                      <p:cBhvr>
                                        <p:cTn id="20" dur="1000" fill="hold"/>
                                        <p:tgtEl>
                                          <p:spTgt spid="11"/>
                                        </p:tgtEl>
                                        <p:attrNameLst>
                                          <p:attrName>style.rotation</p:attrName>
                                        </p:attrNameLst>
                                      </p:cBhvr>
                                      <p:tavLst>
                                        <p:tav tm="0">
                                          <p:val>
                                            <p:fltVal val="90"/>
                                          </p:val>
                                        </p:tav>
                                        <p:tav tm="100000">
                                          <p:val>
                                            <p:fltVal val="0"/>
                                          </p:val>
                                        </p:tav>
                                      </p:tavLst>
                                    </p:anim>
                                    <p:animEffect transition="in" filter="fade">
                                      <p:cBhvr>
                                        <p:cTn id="21" dur="10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randombar(horizontal)">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p:cTn id="39" dur="500" fill="hold"/>
                                        <p:tgtEl>
                                          <p:spTgt spid="9"/>
                                        </p:tgtEl>
                                        <p:attrNameLst>
                                          <p:attrName>ppt_w</p:attrName>
                                        </p:attrNameLst>
                                      </p:cBhvr>
                                      <p:tavLst>
                                        <p:tav tm="0">
                                          <p:val>
                                            <p:fltVal val="0"/>
                                          </p:val>
                                        </p:tav>
                                        <p:tav tm="100000">
                                          <p:val>
                                            <p:strVal val="#ppt_w"/>
                                          </p:val>
                                        </p:tav>
                                      </p:tavLst>
                                    </p:anim>
                                    <p:anim calcmode="lin" valueType="num">
                                      <p:cBhvr>
                                        <p:cTn id="40" dur="500" fill="hold"/>
                                        <p:tgtEl>
                                          <p:spTgt spid="9"/>
                                        </p:tgtEl>
                                        <p:attrNameLst>
                                          <p:attrName>ppt_h</p:attrName>
                                        </p:attrNameLst>
                                      </p:cBhvr>
                                      <p:tavLst>
                                        <p:tav tm="0">
                                          <p:val>
                                            <p:fltVal val="0"/>
                                          </p:val>
                                        </p:tav>
                                        <p:tav tm="100000">
                                          <p:val>
                                            <p:strVal val="#ppt_h"/>
                                          </p:val>
                                        </p:tav>
                                      </p:tavLst>
                                    </p:anim>
                                    <p:animEffect transition="in" filter="fade">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randombar(horizontal)">
                                      <p:cBhvr>
                                        <p:cTn id="46" dur="500"/>
                                        <p:tgtEl>
                                          <p:spTgt spid="14"/>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randombar(horizontal)">
                                      <p:cBhvr>
                                        <p:cTn id="49" dur="500"/>
                                        <p:tgtEl>
                                          <p:spTgt spid="1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fade">
                                      <p:cBhvr>
                                        <p:cTn id="54" dur="500"/>
                                        <p:tgtEl>
                                          <p:spTgt spid="5"/>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nodeType="click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randombar(horizontal)">
                                      <p:cBhvr>
                                        <p:cTn id="5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4" grpId="0" animBg="1"/>
      <p:bldP spid="15" grpId="0" animBg="1"/>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61900-9031-4805-8355-C5D4DCB95614}"/>
              </a:ext>
            </a:extLst>
          </p:cNvPr>
          <p:cNvSpPr>
            <a:spLocks noGrp="1"/>
          </p:cNvSpPr>
          <p:nvPr>
            <p:ph type="title"/>
          </p:nvPr>
        </p:nvSpPr>
        <p:spPr/>
        <p:txBody>
          <a:bodyPr/>
          <a:lstStyle/>
          <a:p>
            <a:r>
              <a:rPr lang="en-US" dirty="0"/>
              <a:t>Methods: A Tale of Two Systems</a:t>
            </a:r>
          </a:p>
        </p:txBody>
      </p:sp>
      <p:sp>
        <p:nvSpPr>
          <p:cNvPr id="3" name="Content Placeholder 2">
            <a:extLst>
              <a:ext uri="{FF2B5EF4-FFF2-40B4-BE49-F238E27FC236}">
                <a16:creationId xmlns:a16="http://schemas.microsoft.com/office/drawing/2014/main" id="{8A2623DE-1F63-4994-959E-3B1DEBD0CBFD}"/>
              </a:ext>
            </a:extLst>
          </p:cNvPr>
          <p:cNvSpPr>
            <a:spLocks noGrp="1"/>
          </p:cNvSpPr>
          <p:nvPr>
            <p:ph sz="quarter" idx="1"/>
          </p:nvPr>
        </p:nvSpPr>
        <p:spPr/>
        <p:txBody>
          <a:bodyPr>
            <a:normAutofit/>
          </a:bodyPr>
          <a:lstStyle/>
          <a:p>
            <a:r>
              <a:rPr lang="en-US" dirty="0"/>
              <a:t>V3NLP Framework </a:t>
            </a:r>
          </a:p>
          <a:p>
            <a:pPr lvl="1"/>
            <a:endParaRPr lang="en-US" dirty="0"/>
          </a:p>
          <a:p>
            <a:pPr marL="365760" lvl="1" indent="0">
              <a:buNone/>
            </a:pPr>
            <a:r>
              <a:rPr lang="en-US" dirty="0"/>
              <a:t> </a:t>
            </a:r>
          </a:p>
          <a:p>
            <a:r>
              <a:rPr lang="en-US" dirty="0"/>
              <a:t>Stanford </a:t>
            </a:r>
            <a:r>
              <a:rPr lang="en-US" dirty="0" err="1"/>
              <a:t>CoreNLP</a:t>
            </a:r>
            <a:r>
              <a:rPr lang="en-US" dirty="0"/>
              <a:t> Toolkit</a:t>
            </a:r>
          </a:p>
        </p:txBody>
      </p:sp>
      <p:pic>
        <p:nvPicPr>
          <p:cNvPr id="5" name="Picture 4" descr="Icon&#10;&#10;Description automatically generated">
            <a:extLst>
              <a:ext uri="{FF2B5EF4-FFF2-40B4-BE49-F238E27FC236}">
                <a16:creationId xmlns:a16="http://schemas.microsoft.com/office/drawing/2014/main" id="{0ECE9C2B-222A-4C8D-99B9-D25580FC782F}"/>
              </a:ext>
            </a:extLst>
          </p:cNvPr>
          <p:cNvPicPr>
            <a:picLocks noChangeAspect="1"/>
          </p:cNvPicPr>
          <p:nvPr/>
        </p:nvPicPr>
        <p:blipFill>
          <a:blip r:embed="rId3"/>
          <a:stretch>
            <a:fillRect/>
          </a:stretch>
        </p:blipFill>
        <p:spPr>
          <a:xfrm>
            <a:off x="1459584" y="3473135"/>
            <a:ext cx="3669869" cy="1057786"/>
          </a:xfrm>
          <a:prstGeom prst="rect">
            <a:avLst/>
          </a:prstGeom>
        </p:spPr>
      </p:pic>
      <p:pic>
        <p:nvPicPr>
          <p:cNvPr id="7" name="Picture 6" descr="Text&#10;&#10;Description automatically generated">
            <a:extLst>
              <a:ext uri="{FF2B5EF4-FFF2-40B4-BE49-F238E27FC236}">
                <a16:creationId xmlns:a16="http://schemas.microsoft.com/office/drawing/2014/main" id="{CC023906-8A75-47CC-B7F5-A868991FDEBB}"/>
              </a:ext>
            </a:extLst>
          </p:cNvPr>
          <p:cNvPicPr>
            <a:picLocks noChangeAspect="1"/>
          </p:cNvPicPr>
          <p:nvPr/>
        </p:nvPicPr>
        <p:blipFill rotWithShape="1">
          <a:blip r:embed="rId4"/>
          <a:srcRect b="6762"/>
          <a:stretch/>
        </p:blipFill>
        <p:spPr>
          <a:xfrm>
            <a:off x="1879492" y="2110119"/>
            <a:ext cx="2674103" cy="566406"/>
          </a:xfrm>
          <a:prstGeom prst="rect">
            <a:avLst/>
          </a:prstGeom>
        </p:spPr>
      </p:pic>
      <p:pic>
        <p:nvPicPr>
          <p:cNvPr id="4" name="Picture 3">
            <a:extLst>
              <a:ext uri="{FF2B5EF4-FFF2-40B4-BE49-F238E27FC236}">
                <a16:creationId xmlns:a16="http://schemas.microsoft.com/office/drawing/2014/main" id="{CCBC6C68-27C1-4285-80F6-F1CEA0ECE0C9}"/>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6462" b="99385" l="6200" r="97000">
                        <a14:foregroundMark x1="46800" y1="8923" x2="46800" y2="8923"/>
                        <a14:foregroundMark x1="46800" y1="7385" x2="46800" y2="7385"/>
                        <a14:foregroundMark x1="54000" y1="59385" x2="54000" y2="59385"/>
                        <a14:foregroundMark x1="16400" y1="53231" x2="16400" y2="53231"/>
                        <a14:foregroundMark x1="16200" y1="97231" x2="16200" y2="97231"/>
                        <a14:foregroundMark x1="22600" y1="65538" x2="22600" y2="65538"/>
                        <a14:foregroundMark x1="93200" y1="76308" x2="93200" y2="76308"/>
                        <a14:foregroundMark x1="93400" y1="60308" x2="93400" y2="60308"/>
                        <a14:foregroundMark x1="78600" y1="91077" x2="78600" y2="91077"/>
                        <a14:foregroundMark x1="97000" y1="87692" x2="97000" y2="87692"/>
                        <a14:foregroundMark x1="50000" y1="76000" x2="50000" y2="76000"/>
                        <a14:foregroundMark x1="50000" y1="76000" x2="50000" y2="76000"/>
                        <a14:foregroundMark x1="49400" y1="73538" x2="49400" y2="73538"/>
                        <a14:foregroundMark x1="46200" y1="68615" x2="46200" y2="68615"/>
                        <a14:foregroundMark x1="54000" y1="68000" x2="54000" y2="68000"/>
                        <a14:foregroundMark x1="49800" y1="8923" x2="49800" y2="8923"/>
                        <a14:foregroundMark x1="48200" y1="6462" x2="48200" y2="6462"/>
                        <a14:foregroundMark x1="46800" y1="66154" x2="46800" y2="66154"/>
                        <a14:foregroundMark x1="47400" y1="66154" x2="47400" y2="66154"/>
                        <a14:backgroundMark x1="32000" y1="72308" x2="34200" y2="83692"/>
                        <a14:backgroundMark x1="34200" y1="83692" x2="42600" y2="94154"/>
                        <a14:backgroundMark x1="42600" y1="94154" x2="28400" y2="95385"/>
                        <a14:backgroundMark x1="28400" y1="95385" x2="29600" y2="77538"/>
                        <a14:backgroundMark x1="29600" y1="77538" x2="31400" y2="73846"/>
                        <a14:backgroundMark x1="46600" y1="96000" x2="50400" y2="99385"/>
                        <a14:backgroundMark x1="15800" y1="38769" x2="29000" y2="65538"/>
                        <a14:backgroundMark x1="29000" y1="65538" x2="24000" y2="89846"/>
                        <a14:backgroundMark x1="24000" y1="89846" x2="12200" y2="89846"/>
                        <a14:backgroundMark x1="12200" y1="89846" x2="7600" y2="61231"/>
                        <a14:backgroundMark x1="7600" y1="61231" x2="18200" y2="40308"/>
                        <a14:backgroundMark x1="18200" y1="40308" x2="23800" y2="40000"/>
                        <a14:backgroundMark x1="22400" y1="91385" x2="24000" y2="96615"/>
                        <a14:backgroundMark x1="4800" y1="64923" x2="9400" y2="79692"/>
                        <a14:backgroundMark x1="9400" y1="79692" x2="9400" y2="83385"/>
                      </a14:backgroundRemoval>
                    </a14:imgEffect>
                    <a14:imgEffect>
                      <a14:artisticPhotocopy/>
                    </a14:imgEffect>
                  </a14:imgLayer>
                </a14:imgProps>
              </a:ext>
            </a:extLst>
          </a:blip>
          <a:srcRect l="33174" r="36971"/>
          <a:stretch/>
        </p:blipFill>
        <p:spPr>
          <a:xfrm>
            <a:off x="9591674" y="2110119"/>
            <a:ext cx="1920055" cy="4180392"/>
          </a:xfrm>
          <a:prstGeom prst="rect">
            <a:avLst/>
          </a:prstGeom>
        </p:spPr>
      </p:pic>
    </p:spTree>
    <p:extLst>
      <p:ext uri="{BB962C8B-B14F-4D97-AF65-F5344CB8AC3E}">
        <p14:creationId xmlns:p14="http://schemas.microsoft.com/office/powerpoint/2010/main" val="1042406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1614B-712B-4050-8277-F15233FA7DC9}"/>
              </a:ext>
            </a:extLst>
          </p:cNvPr>
          <p:cNvSpPr>
            <a:spLocks noGrp="1"/>
          </p:cNvSpPr>
          <p:nvPr>
            <p:ph type="title"/>
          </p:nvPr>
        </p:nvSpPr>
        <p:spPr/>
        <p:txBody>
          <a:bodyPr>
            <a:normAutofit fontScale="90000"/>
          </a:bodyPr>
          <a:lstStyle/>
          <a:p>
            <a:r>
              <a:rPr lang="en-US"/>
              <a:t>Methods: Rule-based: </a:t>
            </a:r>
            <a:br>
              <a:rPr lang="en-US"/>
            </a:br>
            <a:r>
              <a:rPr lang="en-US"/>
              <a:t>Categorized Lexica </a:t>
            </a:r>
          </a:p>
        </p:txBody>
      </p:sp>
      <p:sp>
        <p:nvSpPr>
          <p:cNvPr id="3" name="Content Placeholder 2">
            <a:extLst>
              <a:ext uri="{FF2B5EF4-FFF2-40B4-BE49-F238E27FC236}">
                <a16:creationId xmlns:a16="http://schemas.microsoft.com/office/drawing/2014/main" id="{B49A535C-E413-42DD-884A-536AD6965977}"/>
              </a:ext>
            </a:extLst>
          </p:cNvPr>
          <p:cNvSpPr>
            <a:spLocks noGrp="1"/>
          </p:cNvSpPr>
          <p:nvPr>
            <p:ph sz="quarter" idx="1"/>
          </p:nvPr>
        </p:nvSpPr>
        <p:spPr>
          <a:xfrm>
            <a:off x="1854200" y="1600200"/>
            <a:ext cx="10121900" cy="4724400"/>
          </a:xfrm>
        </p:spPr>
        <p:txBody>
          <a:bodyPr>
            <a:normAutofit fontScale="85000" lnSpcReduction="20000"/>
          </a:bodyPr>
          <a:lstStyle/>
          <a:p>
            <a:r>
              <a:rPr lang="en-US" sz="3500" u="sng" dirty="0"/>
              <a:t>Body Location Lexicon</a:t>
            </a:r>
          </a:p>
          <a:p>
            <a:pPr lvl="1"/>
            <a:r>
              <a:rPr lang="en-US" dirty="0"/>
              <a:t>53,704 SNOMED* terms</a:t>
            </a:r>
          </a:p>
          <a:p>
            <a:pPr lvl="1"/>
            <a:r>
              <a:rPr lang="en-US" dirty="0"/>
              <a:t>36 body laterality terms </a:t>
            </a:r>
          </a:p>
          <a:p>
            <a:r>
              <a:rPr lang="en-US" dirty="0"/>
              <a:t>(</a:t>
            </a:r>
            <a:r>
              <a:rPr lang="en-US" sz="4100" u="sng" dirty="0"/>
              <a:t>Body Strength Lexicon</a:t>
            </a:r>
          </a:p>
          <a:p>
            <a:pPr lvl="1"/>
            <a:r>
              <a:rPr lang="en-US" dirty="0"/>
              <a:t>4,802 SNOMED* terms </a:t>
            </a:r>
          </a:p>
          <a:p>
            <a:r>
              <a:rPr lang="en-US" sz="3500" u="sng" dirty="0"/>
              <a:t>Range of Motion Lexicon</a:t>
            </a:r>
          </a:p>
          <a:p>
            <a:pPr lvl="1"/>
            <a:r>
              <a:rPr lang="en-US" dirty="0"/>
              <a:t>793 UMLS* terms</a:t>
            </a:r>
          </a:p>
          <a:p>
            <a:r>
              <a:rPr lang="en-US" sz="3800" u="sng" dirty="0"/>
              <a:t>Body Function Qualifiers Lexicon</a:t>
            </a:r>
          </a:p>
          <a:p>
            <a:r>
              <a:rPr lang="en-US" dirty="0"/>
              <a:t>2,314 UMLS/UCUM* terms</a:t>
            </a:r>
          </a:p>
          <a:p>
            <a:r>
              <a:rPr lang="en-US" sz="3800" u="sng" dirty="0"/>
              <a:t>Non-Body Function Lexicon (Confounding Terms)</a:t>
            </a:r>
          </a:p>
          <a:p>
            <a:pPr lvl="1"/>
            <a:r>
              <a:rPr lang="en-US" dirty="0"/>
              <a:t>70 Terms including pain, balance, coordination</a:t>
            </a:r>
          </a:p>
        </p:txBody>
      </p:sp>
      <p:grpSp>
        <p:nvGrpSpPr>
          <p:cNvPr id="4" name="Group 3">
            <a:extLst>
              <a:ext uri="{FF2B5EF4-FFF2-40B4-BE49-F238E27FC236}">
                <a16:creationId xmlns:a16="http://schemas.microsoft.com/office/drawing/2014/main" id="{21C7E3AD-9599-4C8A-B2B2-63F3107A0B2D}"/>
              </a:ext>
            </a:extLst>
          </p:cNvPr>
          <p:cNvGrpSpPr/>
          <p:nvPr/>
        </p:nvGrpSpPr>
        <p:grpSpPr>
          <a:xfrm>
            <a:off x="6908800" y="1879537"/>
            <a:ext cx="4705863" cy="2550052"/>
            <a:chOff x="6593298" y="1688506"/>
            <a:chExt cx="11313928" cy="4698674"/>
          </a:xfrm>
        </p:grpSpPr>
        <p:pic>
          <p:nvPicPr>
            <p:cNvPr id="5" name="Picture 4">
              <a:extLst>
                <a:ext uri="{FF2B5EF4-FFF2-40B4-BE49-F238E27FC236}">
                  <a16:creationId xmlns:a16="http://schemas.microsoft.com/office/drawing/2014/main" id="{1E0750FD-0F34-4954-BCFE-2273DC066A1E}"/>
                </a:ext>
              </a:extLst>
            </p:cNvPr>
            <p:cNvPicPr>
              <a:picLocks noChangeAspect="1"/>
            </p:cNvPicPr>
            <p:nvPr/>
          </p:nvPicPr>
          <p:blipFill rotWithShape="1">
            <a:blip r:embed="rId3">
              <a:extLst>
                <a:ext uri="{28A0092B-C50C-407E-A947-70E740481C1C}">
                  <a14:useLocalDpi xmlns:a14="http://schemas.microsoft.com/office/drawing/2010/main" val="0"/>
                </a:ext>
              </a:extLst>
            </a:blip>
            <a:srcRect l="9992" r="15464" b="28962"/>
            <a:stretch/>
          </p:blipFill>
          <p:spPr>
            <a:xfrm>
              <a:off x="7194860" y="1688506"/>
              <a:ext cx="10191751" cy="4698674"/>
            </a:xfrm>
            <a:prstGeom prst="rect">
              <a:avLst/>
            </a:prstGeom>
          </p:spPr>
        </p:pic>
        <p:sp>
          <p:nvSpPr>
            <p:cNvPr id="6" name="Rectangle 5">
              <a:extLst>
                <a:ext uri="{FF2B5EF4-FFF2-40B4-BE49-F238E27FC236}">
                  <a16:creationId xmlns:a16="http://schemas.microsoft.com/office/drawing/2014/main" id="{ECEF5918-2842-4373-BCA8-1BACFD6DFF48}"/>
                </a:ext>
              </a:extLst>
            </p:cNvPr>
            <p:cNvSpPr/>
            <p:nvPr/>
          </p:nvSpPr>
          <p:spPr>
            <a:xfrm>
              <a:off x="6593298" y="4122248"/>
              <a:ext cx="11313928" cy="2041571"/>
            </a:xfrm>
            <a:prstGeom prst="rect">
              <a:avLst/>
            </a:prstGeom>
            <a:noFill/>
          </p:spPr>
          <p:txBody>
            <a:bodyPr wrap="square" lIns="91440" tIns="45720" rIns="91440" bIns="45720">
              <a:spAutoFit/>
            </a:bodyPr>
            <a:lstStyle/>
            <a:p>
              <a:pPr algn="ctr"/>
              <a:r>
                <a:rPr lang="en-US" sz="6600" b="1" cap="none" spc="50" dirty="0">
                  <a:ln w="0">
                    <a:solidFill>
                      <a:schemeClr val="tx1"/>
                    </a:solidFill>
                  </a:ln>
                  <a:solidFill>
                    <a:schemeClr val="bg1"/>
                  </a:solidFill>
                  <a:effectLst>
                    <a:outerShdw blurRad="50800" dist="38100" dir="2700000" algn="tl" rotWithShape="0">
                      <a:prstClr val="black">
                        <a:alpha val="40000"/>
                      </a:prstClr>
                    </a:outerShdw>
                  </a:effectLst>
                </a:rPr>
                <a:t>Dictionary?!</a:t>
              </a:r>
            </a:p>
          </p:txBody>
        </p:sp>
      </p:grpSp>
      <p:pic>
        <p:nvPicPr>
          <p:cNvPr id="10" name="Picture 9">
            <a:extLst>
              <a:ext uri="{FF2B5EF4-FFF2-40B4-BE49-F238E27FC236}">
                <a16:creationId xmlns:a16="http://schemas.microsoft.com/office/drawing/2014/main" id="{AD177863-430C-4D37-A58B-6E995EBCFB94}"/>
              </a:ext>
            </a:extLst>
          </p:cNvPr>
          <p:cNvPicPr>
            <a:picLocks noChangeAspect="1"/>
          </p:cNvPicPr>
          <p:nvPr/>
        </p:nvPicPr>
        <p:blipFill>
          <a:blip r:embed="rId4"/>
          <a:stretch>
            <a:fillRect/>
          </a:stretch>
        </p:blipFill>
        <p:spPr>
          <a:xfrm>
            <a:off x="816864" y="2085411"/>
            <a:ext cx="910336" cy="2994526"/>
          </a:xfrm>
          <a:prstGeom prst="rect">
            <a:avLst/>
          </a:prstGeom>
        </p:spPr>
      </p:pic>
    </p:spTree>
    <p:extLst>
      <p:ext uri="{BB962C8B-B14F-4D97-AF65-F5344CB8AC3E}">
        <p14:creationId xmlns:p14="http://schemas.microsoft.com/office/powerpoint/2010/main" val="1554360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A8CB3-3162-4320-A7F9-C561E500074F}"/>
              </a:ext>
            </a:extLst>
          </p:cNvPr>
          <p:cNvSpPr>
            <a:spLocks noGrp="1"/>
          </p:cNvSpPr>
          <p:nvPr>
            <p:ph type="title"/>
          </p:nvPr>
        </p:nvSpPr>
        <p:spPr/>
        <p:txBody>
          <a:bodyPr/>
          <a:lstStyle/>
          <a:p>
            <a:r>
              <a:rPr lang="en-US"/>
              <a:t>Methods:</a:t>
            </a:r>
            <a:r>
              <a:rPr lang="en-US" baseline="0"/>
              <a:t> Rule-based: Basic Pipeline </a:t>
            </a:r>
            <a:endParaRPr lang="en-US"/>
          </a:p>
        </p:txBody>
      </p:sp>
      <p:sp>
        <p:nvSpPr>
          <p:cNvPr id="3" name="Content Placeholder 2">
            <a:extLst>
              <a:ext uri="{FF2B5EF4-FFF2-40B4-BE49-F238E27FC236}">
                <a16:creationId xmlns:a16="http://schemas.microsoft.com/office/drawing/2014/main" id="{19DAB71F-4B30-4196-BD89-D2E85CCEFE56}"/>
              </a:ext>
            </a:extLst>
          </p:cNvPr>
          <p:cNvSpPr>
            <a:spLocks noGrp="1"/>
          </p:cNvSpPr>
          <p:nvPr>
            <p:ph sz="quarter" idx="1"/>
          </p:nvPr>
        </p:nvSpPr>
        <p:spPr/>
        <p:txBody>
          <a:bodyPr>
            <a:normAutofit fontScale="85000" lnSpcReduction="20000"/>
          </a:bodyPr>
          <a:lstStyle/>
          <a:p>
            <a:r>
              <a:rPr lang="en-US" dirty="0"/>
              <a:t>Document Decomposition machine annotators to segment the text into</a:t>
            </a:r>
          </a:p>
          <a:p>
            <a:pPr lvl="1"/>
            <a:r>
              <a:rPr lang="en-US" dirty="0"/>
              <a:t>Sections</a:t>
            </a:r>
          </a:p>
          <a:p>
            <a:pPr lvl="1"/>
            <a:r>
              <a:rPr lang="en-US" dirty="0"/>
              <a:t>Sentences</a:t>
            </a:r>
          </a:p>
          <a:p>
            <a:pPr lvl="1"/>
            <a:r>
              <a:rPr lang="en-US" dirty="0"/>
              <a:t>Slot: Values</a:t>
            </a:r>
          </a:p>
          <a:p>
            <a:pPr lvl="1"/>
            <a:r>
              <a:rPr lang="en-US" dirty="0"/>
              <a:t>List Elements</a:t>
            </a:r>
          </a:p>
          <a:p>
            <a:pPr lvl="1"/>
            <a:r>
              <a:rPr lang="en-US" dirty="0"/>
              <a:t>Terms (via </a:t>
            </a:r>
            <a:r>
              <a:rPr lang="en-US" i="1" u="sng" dirty="0"/>
              <a:t>Dictionary Lookup</a:t>
            </a:r>
            <a:r>
              <a:rPr lang="en-US" dirty="0"/>
              <a:t>)</a:t>
            </a:r>
          </a:p>
          <a:p>
            <a:pPr lvl="1"/>
            <a:r>
              <a:rPr lang="en-US" dirty="0" err="1"/>
              <a:t>ConTEXT</a:t>
            </a:r>
            <a:r>
              <a:rPr lang="en-US" dirty="0"/>
              <a:t> Attributes (Negation, Conditional, Hx,)</a:t>
            </a:r>
          </a:p>
          <a:p>
            <a:pPr lvl="1"/>
            <a:r>
              <a:rPr lang="en-US" dirty="0"/>
              <a:t>Tokens</a:t>
            </a:r>
          </a:p>
          <a:p>
            <a:r>
              <a:rPr lang="en-US" dirty="0"/>
              <a:t>Handle Redactions  </a:t>
            </a:r>
          </a:p>
          <a:p>
            <a:pPr lvl="1"/>
            <a:r>
              <a:rPr lang="en-US" dirty="0">
                <a:highlight>
                  <a:srgbClr val="FF0000"/>
                </a:highlight>
              </a:rPr>
              <a:t>History of [First Name id=XXXX] Illness:</a:t>
            </a:r>
          </a:p>
          <a:p>
            <a:r>
              <a:rPr lang="en-US" dirty="0"/>
              <a:t>Infer newlines</a:t>
            </a:r>
          </a:p>
          <a:p>
            <a:pPr lvl="1"/>
            <a:r>
              <a:rPr lang="en-US" dirty="0"/>
              <a:t>There were no newlines in this data </a:t>
            </a:r>
          </a:p>
          <a:p>
            <a:pPr lvl="1"/>
            <a:endParaRPr lang="en-US" dirty="0"/>
          </a:p>
        </p:txBody>
      </p:sp>
      <p:pic>
        <p:nvPicPr>
          <p:cNvPr id="5" name="Picture 4">
            <a:extLst>
              <a:ext uri="{FF2B5EF4-FFF2-40B4-BE49-F238E27FC236}">
                <a16:creationId xmlns:a16="http://schemas.microsoft.com/office/drawing/2014/main" id="{7C46C5A2-AD4D-4F01-B7F6-71FD852E029A}"/>
              </a:ext>
            </a:extLst>
          </p:cNvPr>
          <p:cNvPicPr>
            <a:picLocks noChangeAspect="1"/>
          </p:cNvPicPr>
          <p:nvPr/>
        </p:nvPicPr>
        <p:blipFill rotWithShape="1">
          <a:blip r:embed="rId3"/>
          <a:srcRect b="5012"/>
          <a:stretch/>
        </p:blipFill>
        <p:spPr>
          <a:xfrm>
            <a:off x="6722846" y="2155385"/>
            <a:ext cx="5469154" cy="2721416"/>
          </a:xfrm>
          <a:prstGeom prst="rect">
            <a:avLst/>
          </a:prstGeom>
        </p:spPr>
      </p:pic>
      <p:pic>
        <p:nvPicPr>
          <p:cNvPr id="7" name="Picture 6">
            <a:extLst>
              <a:ext uri="{FF2B5EF4-FFF2-40B4-BE49-F238E27FC236}">
                <a16:creationId xmlns:a16="http://schemas.microsoft.com/office/drawing/2014/main" id="{90E77429-6019-4354-AB02-8A103ED9074A}"/>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540" b="94603" l="10000" r="90000">
                        <a14:foregroundMark x1="44167" y1="16508" x2="44167" y2="16508"/>
                        <a14:foregroundMark x1="50333" y1="8571" x2="50333" y2="8571"/>
                        <a14:foregroundMark x1="52833" y1="2540" x2="52833" y2="2540"/>
                        <a14:foregroundMark x1="50583" y1="94603" x2="50583" y2="94603"/>
                      </a14:backgroundRemoval>
                    </a14:imgEffect>
                  </a14:imgLayer>
                </a14:imgProps>
              </a:ext>
            </a:extLst>
          </a:blip>
          <a:srcRect l="17108" r="11310"/>
          <a:stretch/>
        </p:blipFill>
        <p:spPr>
          <a:xfrm>
            <a:off x="5599301" y="5020383"/>
            <a:ext cx="2247089" cy="1500187"/>
          </a:xfrm>
          <a:prstGeom prst="rect">
            <a:avLst/>
          </a:prstGeom>
        </p:spPr>
      </p:pic>
    </p:spTree>
    <p:extLst>
      <p:ext uri="{BB962C8B-B14F-4D97-AF65-F5344CB8AC3E}">
        <p14:creationId xmlns:p14="http://schemas.microsoft.com/office/powerpoint/2010/main" val="1986585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110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160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200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250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par>
                          <p:cTn id="15" fill="hold">
                            <p:stCondLst>
                              <p:cond delay="2500"/>
                            </p:stCondLst>
                            <p:childTnLst>
                              <p:par>
                                <p:cTn id="16" presetID="1" presetClass="entr" presetSubtype="0" fill="hold" nodeType="afterEffect">
                                  <p:stCondLst>
                                    <p:cond delay="700"/>
                                  </p:stCondLst>
                                  <p:childTnLst>
                                    <p:set>
                                      <p:cBhvr>
                                        <p:cTn id="17" dur="1" fill="hold">
                                          <p:stCondLst>
                                            <p:cond delay="0"/>
                                          </p:stCondLst>
                                        </p:cTn>
                                        <p:tgtEl>
                                          <p:spTgt spid="3">
                                            <p:txEl>
                                              <p:pRg st="6" end="6"/>
                                            </p:txEl>
                                          </p:spTgt>
                                        </p:tgtEl>
                                        <p:attrNameLst>
                                          <p:attrName>style.visibility</p:attrName>
                                        </p:attrNameLst>
                                      </p:cBhvr>
                                      <p:to>
                                        <p:strVal val="visible"/>
                                      </p:to>
                                    </p:set>
                                  </p:childTnLst>
                                </p:cTn>
                              </p:par>
                              <p:par>
                                <p:cTn id="18" presetID="1" presetClass="entr" presetSubtype="0" fill="hold" nodeType="withEffect">
                                  <p:stCondLst>
                                    <p:cond delay="1300"/>
                                  </p:stCondLst>
                                  <p:childTnLst>
                                    <p:set>
                                      <p:cBhvr>
                                        <p:cTn id="19"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NIH_BOB">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NIH_BOB" id="{39FB381C-3F4A-8243-AF31-5882070E0338}" vid="{7866E4FA-4BF2-7240-A1A0-FF278B5092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C0853FBA342F1439B1E03C364E3AF64" ma:contentTypeVersion="13" ma:contentTypeDescription="Create a new document." ma:contentTypeScope="" ma:versionID="1df0a6cd29e58bbaef93781523a2ca11">
  <xsd:schema xmlns:xsd="http://www.w3.org/2001/XMLSchema" xmlns:xs="http://www.w3.org/2001/XMLSchema" xmlns:p="http://schemas.microsoft.com/office/2006/metadata/properties" xmlns:ns2="48f24ce9-3fee-408f-adaa-6c70c8fcad88" xmlns:ns3="0c85289e-a0a4-4193-8a36-83840327cccf" targetNamespace="http://schemas.microsoft.com/office/2006/metadata/properties" ma:root="true" ma:fieldsID="44d80bbf23993066a2bab7f950e49ed9" ns2:_="" ns3:_="">
    <xsd:import namespace="48f24ce9-3fee-408f-adaa-6c70c8fcad88"/>
    <xsd:import namespace="0c85289e-a0a4-4193-8a36-83840327ccc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DateTaken"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f24ce9-3fee-408f-adaa-6c70c8fcad8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c85289e-a0a4-4193-8a36-83840327cccf"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A906BCE-F909-417C-8F11-5B96CF34064F}">
  <ds:schemaRefs>
    <ds:schemaRef ds:uri="http://schemas.microsoft.com/sharepoint/v3/contenttype/forms"/>
  </ds:schemaRefs>
</ds:datastoreItem>
</file>

<file path=customXml/itemProps2.xml><?xml version="1.0" encoding="utf-8"?>
<ds:datastoreItem xmlns:ds="http://schemas.openxmlformats.org/officeDocument/2006/customXml" ds:itemID="{CB0A76AD-D59F-43B2-A518-ABAB83694AC6}">
  <ds:schemaRefs>
    <ds:schemaRef ds:uri="0c85289e-a0a4-4193-8a36-83840327cccf"/>
    <ds:schemaRef ds:uri="48f24ce9-3fee-408f-adaa-6c70c8fcad8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4F3F328-B667-498B-B883-9460F4562F8D}">
  <ds:schemaRefs>
    <ds:schemaRef ds:uri="http://schemas.openxmlformats.org/package/2006/metadata/core-properties"/>
    <ds:schemaRef ds:uri="http://purl.org/dc/dcmitype/"/>
    <ds:schemaRef ds:uri="http://schemas.microsoft.com/office/infopath/2007/PartnerControls"/>
    <ds:schemaRef ds:uri="0c85289e-a0a4-4193-8a36-83840327cccf"/>
    <ds:schemaRef ds:uri="http://schemas.microsoft.com/office/2006/documentManagement/types"/>
    <ds:schemaRef ds:uri="http://schemas.microsoft.com/office/2006/metadata/properties"/>
    <ds:schemaRef ds:uri="48f24ce9-3fee-408f-adaa-6c70c8fcad88"/>
    <ds:schemaRef ds:uri="http://purl.org/dc/term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2098</TotalTime>
  <Words>4307</Words>
  <Application>Microsoft Office PowerPoint</Application>
  <PresentationFormat>Widescreen</PresentationFormat>
  <Paragraphs>616</Paragraphs>
  <Slides>24</Slides>
  <Notes>24</Notes>
  <HiddenSlides>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Courier New</vt:lpstr>
      <vt:lpstr>Roboto</vt:lpstr>
      <vt:lpstr>Tw Cen MT</vt:lpstr>
      <vt:lpstr>Wingdings</vt:lpstr>
      <vt:lpstr>Wingdings 2</vt:lpstr>
      <vt:lpstr>NIH_BOB</vt:lpstr>
      <vt:lpstr>Extracting  Body Function  from  Clinical Text </vt:lpstr>
      <vt:lpstr>Body Function Explained</vt:lpstr>
      <vt:lpstr>Perspective:  International Classification of Function </vt:lpstr>
      <vt:lpstr>Challenges</vt:lpstr>
      <vt:lpstr>Description of the Corpus</vt:lpstr>
      <vt:lpstr>Annotators and Inter-Rater Reliability</vt:lpstr>
      <vt:lpstr>Methods: A Tale of Two Systems</vt:lpstr>
      <vt:lpstr>Methods: Rule-based:  Categorized Lexica </vt:lpstr>
      <vt:lpstr>Methods: Rule-based: Basic Pipeline </vt:lpstr>
      <vt:lpstr>Methods: Rule-based:  Body Function Evidence and Qualifier Annotators</vt:lpstr>
      <vt:lpstr>Methods: Rule-based:  Body Function Mention Annotator</vt:lpstr>
      <vt:lpstr>Methods: Stanford CRF</vt:lpstr>
      <vt:lpstr>Results</vt:lpstr>
      <vt:lpstr>Failure Analysis (Rule-based Method)</vt:lpstr>
      <vt:lpstr>Discussion</vt:lpstr>
      <vt:lpstr>Ongoing/Future Work</vt:lpstr>
      <vt:lpstr>Polarity Attribute Evaluation</vt:lpstr>
      <vt:lpstr>Polarity (unfiltered)</vt:lpstr>
      <vt:lpstr>Conclusion and Acknowledgements</vt:lpstr>
      <vt:lpstr>Prior Work</vt:lpstr>
      <vt:lpstr>PowerPoint Presentation</vt:lpstr>
      <vt:lpstr>Methods: A Tale of Two Systems</vt:lpstr>
      <vt:lpstr>Special Considerations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Extracting Body Function  from  Clinical Text</dc:title>
  <dc:creator>Divita, Guy (NIH/CC/RMD) [C]</dc:creator>
  <cp:lastModifiedBy>Divita, Guy (NIH/CC/RMD) [C]</cp:lastModifiedBy>
  <cp:revision>8</cp:revision>
  <dcterms:created xsi:type="dcterms:W3CDTF">2021-08-12T19:33:04Z</dcterms:created>
  <dcterms:modified xsi:type="dcterms:W3CDTF">2021-09-27T22:19:34Z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0x010100DC0853FBA342F1439B1E03C364E3AF64</vt:lpwstr>
  </property>
</Properties>
</file>